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65" r:id="rId2"/>
    <p:sldId id="303" r:id="rId3"/>
    <p:sldId id="295" r:id="rId4"/>
    <p:sldId id="301" r:id="rId5"/>
    <p:sldId id="300" r:id="rId6"/>
    <p:sldId id="496" r:id="rId7"/>
    <p:sldId id="309" r:id="rId8"/>
    <p:sldId id="276" r:id="rId9"/>
    <p:sldId id="329" r:id="rId10"/>
    <p:sldId id="324" r:id="rId11"/>
    <p:sldId id="326" r:id="rId12"/>
    <p:sldId id="327" r:id="rId13"/>
    <p:sldId id="328" r:id="rId14"/>
    <p:sldId id="486" r:id="rId15"/>
    <p:sldId id="299" r:id="rId16"/>
    <p:sldId id="336" r:id="rId17"/>
    <p:sldId id="499" r:id="rId18"/>
    <p:sldId id="258" r:id="rId19"/>
    <p:sldId id="261" r:id="rId20"/>
    <p:sldId id="485" r:id="rId21"/>
    <p:sldId id="494" r:id="rId22"/>
    <p:sldId id="495" r:id="rId23"/>
    <p:sldId id="493" r:id="rId24"/>
    <p:sldId id="489" r:id="rId25"/>
    <p:sldId id="490" r:id="rId26"/>
    <p:sldId id="497" r:id="rId27"/>
    <p:sldId id="498" r:id="rId28"/>
    <p:sldId id="491" r:id="rId29"/>
    <p:sldId id="270" r:id="rId30"/>
    <p:sldId id="277" r:id="rId31"/>
    <p:sldId id="4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3" autoAdjust="0"/>
    <p:restoredTop sz="94660"/>
  </p:normalViewPr>
  <p:slideViewPr>
    <p:cSldViewPr snapToGrid="0">
      <p:cViewPr varScale="1">
        <p:scale>
          <a:sx n="85" d="100"/>
          <a:sy n="85"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CD2DE1-9467-4692-A165-CC59BC44315F}" type="doc">
      <dgm:prSet loTypeId="urn:microsoft.com/office/officeart/2005/8/layout/process1" loCatId="process" qsTypeId="urn:microsoft.com/office/officeart/2005/8/quickstyle/simple1" qsCatId="simple" csTypeId="urn:microsoft.com/office/officeart/2005/8/colors/accent0_1" csCatId="mainScheme" phldr="1"/>
      <dgm:spPr/>
    </dgm:pt>
    <dgm:pt modelId="{B753DEB5-D8FC-4C6B-8836-31F2E2605662}">
      <dgm:prSet phldrT="[Text]" custT="1"/>
      <dgm:spPr>
        <a:xfrm>
          <a:off x="4399" y="324978"/>
          <a:ext cx="1006855" cy="2429158"/>
        </a:xfrm>
        <a:prstGeom prst="roundRect">
          <a:avLst>
            <a:gd name="adj" fmla="val 10000"/>
          </a:avLst>
        </a:prstGeom>
        <a:solidFill>
          <a:sysClr val="window" lastClr="FFFFFF">
            <a:hueOff val="0"/>
            <a:satOff val="0"/>
            <a:lumOff val="0"/>
            <a:alphaOff val="0"/>
          </a:sysClr>
        </a:solidFill>
        <a:ln w="28575" cap="flat" cmpd="sng" algn="ctr">
          <a:solidFill>
            <a:sysClr val="windowText" lastClr="000000">
              <a:shade val="80000"/>
              <a:hueOff val="0"/>
              <a:satOff val="0"/>
              <a:lumOff val="0"/>
              <a:alphaOff val="0"/>
            </a:sysClr>
          </a:solidFill>
          <a:prstDash val="solid"/>
          <a:miter lim="800000"/>
        </a:ln>
        <a:effectLst/>
      </dgm:spPr>
      <dgm:t>
        <a:bodyPr/>
        <a:lstStyle/>
        <a:p>
          <a:pPr algn="ctr"/>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1 – Introduction</a:t>
          </a:r>
        </a:p>
        <a:p>
          <a:pPr algn="ctr"/>
          <a:r>
            <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is the purpose of the research?</a:t>
          </a:r>
        </a:p>
        <a:p>
          <a:pPr algn="ctr"/>
          <a:endPar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algn="ctr"/>
          <a:r>
            <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Issue</a:t>
          </a:r>
        </a:p>
        <a:p>
          <a:pPr algn="ctr"/>
          <a:endPar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algn="ctr"/>
          <a:r>
            <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Rationale</a:t>
          </a:r>
        </a:p>
        <a:p>
          <a:pPr algn="ctr"/>
          <a:endPar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algn="ctr"/>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-Aim</a:t>
          </a:r>
        </a:p>
        <a:p>
          <a:pPr algn="ctr"/>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algn="ctr"/>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Question </a:t>
          </a:r>
        </a:p>
        <a:p>
          <a:pPr algn="ctr"/>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algn="ctr"/>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Objectives </a:t>
          </a:r>
        </a:p>
      </dgm:t>
    </dgm:pt>
    <dgm:pt modelId="{65F8C509-14A1-4CDF-BF8E-1F5F4981795D}" type="parTrans" cxnId="{0CDB0545-F276-49E2-81A4-42D875EEC680}">
      <dgm:prSet/>
      <dgm:spPr/>
      <dgm:t>
        <a:bodyPr/>
        <a:lstStyle/>
        <a:p>
          <a:endParaRPr lang="en-TT"/>
        </a:p>
      </dgm:t>
    </dgm:pt>
    <dgm:pt modelId="{DA3DCAD3-774C-43DF-A760-C091CBC5E577}" type="sibTrans" cxnId="{0CDB0545-F276-49E2-81A4-42D875EEC680}">
      <dgm:prSet/>
      <dgm:spPr>
        <a:xfrm>
          <a:off x="1076589" y="1458541"/>
          <a:ext cx="138511" cy="162032"/>
        </a:xfrm>
        <a:prstGeom prst="rightArrow">
          <a:avLst>
            <a:gd name="adj1" fmla="val 60000"/>
            <a:gd name="adj2" fmla="val 50000"/>
          </a:avLst>
        </a:prstGeom>
        <a:solidFill>
          <a:sysClr val="windowText" lastClr="000000">
            <a:tint val="60000"/>
            <a:hueOff val="0"/>
            <a:satOff val="0"/>
            <a:lumOff val="0"/>
            <a:alphaOff val="0"/>
          </a:sysClr>
        </a:solidFill>
        <a:ln>
          <a:noFill/>
        </a:ln>
        <a:effectLst/>
      </dgm:spPr>
      <dgm:t>
        <a:bodyPr/>
        <a:lstStyle/>
        <a:p>
          <a:endParaRPr lang="en-TT">
            <a:solidFill>
              <a:sysClr val="windowText" lastClr="000000">
                <a:hueOff val="0"/>
                <a:satOff val="0"/>
                <a:lumOff val="0"/>
                <a:alphaOff val="0"/>
              </a:sysClr>
            </a:solidFill>
            <a:latin typeface="Calibri" panose="020F0502020204030204"/>
            <a:ea typeface="+mn-ea"/>
            <a:cs typeface="+mn-cs"/>
          </a:endParaRPr>
        </a:p>
      </dgm:t>
    </dgm:pt>
    <dgm:pt modelId="{CB8CEF51-5C62-4C5F-B9C8-99FD789E924A}">
      <dgm:prSet phldrT="[Text]" custT="1"/>
      <dgm:spPr>
        <a:xfrm>
          <a:off x="1272596" y="336943"/>
          <a:ext cx="1102088" cy="2405227"/>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gm:spPr>
      <dgm:t>
        <a:bodyPr/>
        <a:lstStyle/>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2 --</a:t>
          </a:r>
        </a:p>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Literature </a:t>
          </a:r>
        </a:p>
        <a:p>
          <a:r>
            <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is already Known about the topic?</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Review of Underlying Theory</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Previous Research</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-Models on the Topic</a:t>
          </a:r>
        </a:p>
      </dgm:t>
    </dgm:pt>
    <dgm:pt modelId="{556D044B-75AA-4E9B-869B-A0EDF7FCA846}" type="parTrans" cxnId="{F7578750-BE6F-4C8B-94BA-759B004D0FFC}">
      <dgm:prSet/>
      <dgm:spPr/>
      <dgm:t>
        <a:bodyPr/>
        <a:lstStyle/>
        <a:p>
          <a:endParaRPr lang="en-TT"/>
        </a:p>
      </dgm:t>
    </dgm:pt>
    <dgm:pt modelId="{3AA30D9C-0814-4AD2-AF9A-8A4CA88C2DCF}" type="sibTrans" cxnId="{F7578750-BE6F-4C8B-94BA-759B004D0FFC}">
      <dgm:prSet/>
      <dgm:spPr>
        <a:xfrm>
          <a:off x="2440021" y="1458541"/>
          <a:ext cx="138511" cy="162032"/>
        </a:xfrm>
        <a:prstGeom prst="rightArrow">
          <a:avLst>
            <a:gd name="adj1" fmla="val 60000"/>
            <a:gd name="adj2" fmla="val 50000"/>
          </a:avLst>
        </a:prstGeom>
        <a:solidFill>
          <a:sysClr val="windowText" lastClr="000000">
            <a:tint val="60000"/>
            <a:hueOff val="0"/>
            <a:satOff val="0"/>
            <a:lumOff val="0"/>
            <a:alphaOff val="0"/>
          </a:sysClr>
        </a:solidFill>
        <a:ln>
          <a:noFill/>
        </a:ln>
        <a:effectLst/>
      </dgm:spPr>
      <dgm:t>
        <a:bodyPr/>
        <a:lstStyle/>
        <a:p>
          <a:endParaRPr lang="en-TT">
            <a:solidFill>
              <a:sysClr val="windowText" lastClr="000000">
                <a:hueOff val="0"/>
                <a:satOff val="0"/>
                <a:lumOff val="0"/>
                <a:alphaOff val="0"/>
              </a:sysClr>
            </a:solidFill>
            <a:latin typeface="Calibri" panose="020F0502020204030204"/>
            <a:ea typeface="+mn-ea"/>
            <a:cs typeface="+mn-cs"/>
          </a:endParaRPr>
        </a:p>
      </dgm:t>
    </dgm:pt>
    <dgm:pt modelId="{034B5A71-3E2F-4BFB-936E-EA96695861DA}">
      <dgm:prSet phldrT="[Text]" custT="1"/>
      <dgm:spPr>
        <a:xfrm>
          <a:off x="2636028" y="369062"/>
          <a:ext cx="973814" cy="2340989"/>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gm:spPr>
      <dgm:t>
        <a:bodyPr/>
        <a:lstStyle/>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3 – Research Design and Methodology</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How was the data collected?</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Paradigm</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Methodology</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Data Collection Methods  </a:t>
          </a:r>
        </a:p>
      </dgm:t>
    </dgm:pt>
    <dgm:pt modelId="{751068C4-0A6A-4B50-B136-DDA1052BA964}" type="parTrans" cxnId="{351AC307-C6B3-4CC7-8117-B25F15859AE9}">
      <dgm:prSet/>
      <dgm:spPr/>
      <dgm:t>
        <a:bodyPr/>
        <a:lstStyle/>
        <a:p>
          <a:endParaRPr lang="en-TT"/>
        </a:p>
      </dgm:t>
    </dgm:pt>
    <dgm:pt modelId="{BDED1C62-FD8E-4D88-8167-90D3B34645BF}" type="sibTrans" cxnId="{351AC307-C6B3-4CC7-8117-B25F15859AE9}">
      <dgm:prSet/>
      <dgm:spPr>
        <a:xfrm>
          <a:off x="3675178" y="1458541"/>
          <a:ext cx="138511" cy="162032"/>
        </a:xfrm>
        <a:prstGeom prst="rightArrow">
          <a:avLst>
            <a:gd name="adj1" fmla="val 60000"/>
            <a:gd name="adj2" fmla="val 50000"/>
          </a:avLst>
        </a:prstGeom>
        <a:solidFill>
          <a:sysClr val="windowText" lastClr="000000">
            <a:tint val="60000"/>
            <a:hueOff val="0"/>
            <a:satOff val="0"/>
            <a:lumOff val="0"/>
            <a:alphaOff val="0"/>
          </a:sysClr>
        </a:solidFill>
        <a:ln>
          <a:noFill/>
        </a:ln>
        <a:effectLst/>
      </dgm:spPr>
      <dgm:t>
        <a:bodyPr/>
        <a:lstStyle/>
        <a:p>
          <a:endParaRPr lang="en-TT">
            <a:solidFill>
              <a:sysClr val="windowText" lastClr="000000">
                <a:hueOff val="0"/>
                <a:satOff val="0"/>
                <a:lumOff val="0"/>
                <a:alphaOff val="0"/>
              </a:sysClr>
            </a:solidFill>
            <a:latin typeface="Calibri" panose="020F0502020204030204"/>
            <a:ea typeface="+mn-ea"/>
            <a:cs typeface="+mn-cs"/>
          </a:endParaRPr>
        </a:p>
      </dgm:t>
    </dgm:pt>
    <dgm:pt modelId="{A8CB8FF5-529C-4FEA-87BF-1AC42E80C02D}">
      <dgm:prSet phldrT="[Text]" custT="1"/>
      <dgm:spPr>
        <a:xfrm>
          <a:off x="5136567" y="410461"/>
          <a:ext cx="1337303" cy="2258191"/>
        </a:xfrm>
        <a:prstGeom prst="roundRect">
          <a:avLst>
            <a:gd name="adj" fmla="val 10000"/>
          </a:avLst>
        </a:prstGeom>
        <a:solidFill>
          <a:sysClr val="window" lastClr="FFFFFF">
            <a:hueOff val="0"/>
            <a:satOff val="0"/>
            <a:lumOff val="0"/>
            <a:alphaOff val="0"/>
          </a:sysClr>
        </a:solidFill>
        <a:ln w="28575" cap="flat" cmpd="sng" algn="ctr">
          <a:solidFill>
            <a:sysClr val="windowText" lastClr="000000">
              <a:shade val="80000"/>
              <a:hueOff val="0"/>
              <a:satOff val="0"/>
              <a:lumOff val="0"/>
              <a:alphaOff val="0"/>
            </a:sysClr>
          </a:solidFill>
          <a:prstDash val="solid"/>
          <a:miter lim="800000"/>
        </a:ln>
        <a:effectLst/>
      </dgm:spPr>
      <dgm:t>
        <a:bodyPr/>
        <a:lstStyle/>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5</a:t>
          </a:r>
        </a:p>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Conclusion and Recommendations</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are the key findings?</a:t>
          </a:r>
        </a:p>
        <a:p>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Conclude on the findings for each research objective</a:t>
          </a:r>
        </a:p>
        <a:p>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endPar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Recommendation i.e. answer to the RQ   </a:t>
          </a:r>
        </a:p>
      </dgm:t>
    </dgm:pt>
    <dgm:pt modelId="{9BD31775-F371-49FA-BB8B-02C8A8A5DDA1}" type="parTrans" cxnId="{02C28D12-1FAF-410A-B574-73B27BED3BCB}">
      <dgm:prSet/>
      <dgm:spPr/>
      <dgm:t>
        <a:bodyPr/>
        <a:lstStyle/>
        <a:p>
          <a:endParaRPr lang="en-TT"/>
        </a:p>
      </dgm:t>
    </dgm:pt>
    <dgm:pt modelId="{1EBD521B-A4A3-4DFB-A855-4940A5E9F182}" type="sibTrans" cxnId="{02C28D12-1FAF-410A-B574-73B27BED3BCB}">
      <dgm:prSet/>
      <dgm:spPr/>
      <dgm:t>
        <a:bodyPr/>
        <a:lstStyle/>
        <a:p>
          <a:endParaRPr lang="en-TT"/>
        </a:p>
      </dgm:t>
    </dgm:pt>
    <dgm:pt modelId="{D2CD2F5B-8652-4FD9-814D-6728E7FA5AA8}">
      <dgm:prSet phldrT="[Text]" custT="1"/>
      <dgm:spPr>
        <a:xfrm>
          <a:off x="3871185" y="393290"/>
          <a:ext cx="1004039" cy="2292533"/>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gm:spPr>
      <dgm:t>
        <a:bodyPr/>
        <a:lstStyle/>
        <a:p>
          <a:r>
            <a:rPr lang="en-TT" sz="1400" b="1"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4- Findings and Analysis</a:t>
          </a:r>
        </a:p>
        <a:p>
          <a:r>
            <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are the results? </a:t>
          </a:r>
        </a:p>
        <a:p>
          <a:endParaRPr lang="en-TT" sz="1400" b="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Present Results</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Discussion</a:t>
          </a:r>
        </a:p>
        <a:p>
          <a:r>
            <a:rPr lang="en-TT" sz="14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Interpretation of findings using literature</a:t>
          </a:r>
        </a:p>
      </dgm:t>
    </dgm:pt>
    <dgm:pt modelId="{E6282ED8-0E4A-4EB2-833F-05E00EBFB6AA}" type="parTrans" cxnId="{D46D83F3-3431-4933-BBAC-5A88B0C976AE}">
      <dgm:prSet/>
      <dgm:spPr/>
      <dgm:t>
        <a:bodyPr/>
        <a:lstStyle/>
        <a:p>
          <a:endParaRPr lang="en-TT"/>
        </a:p>
      </dgm:t>
    </dgm:pt>
    <dgm:pt modelId="{0C418294-ADC8-4198-9931-052C575BBF73}" type="sibTrans" cxnId="{D46D83F3-3431-4933-BBAC-5A88B0C976AE}">
      <dgm:prSet/>
      <dgm:spPr>
        <a:xfrm>
          <a:off x="4940560" y="1458541"/>
          <a:ext cx="138511" cy="162032"/>
        </a:xfrm>
        <a:prstGeom prst="rightArrow">
          <a:avLst>
            <a:gd name="adj1" fmla="val 60000"/>
            <a:gd name="adj2" fmla="val 50000"/>
          </a:avLst>
        </a:prstGeom>
        <a:solidFill>
          <a:sysClr val="windowText" lastClr="000000">
            <a:tint val="60000"/>
            <a:hueOff val="0"/>
            <a:satOff val="0"/>
            <a:lumOff val="0"/>
            <a:alphaOff val="0"/>
          </a:sysClr>
        </a:solidFill>
        <a:ln>
          <a:noFill/>
        </a:ln>
        <a:effectLst/>
      </dgm:spPr>
      <dgm:t>
        <a:bodyPr/>
        <a:lstStyle/>
        <a:p>
          <a:endParaRPr lang="en-TT">
            <a:solidFill>
              <a:sysClr val="windowText" lastClr="000000">
                <a:hueOff val="0"/>
                <a:satOff val="0"/>
                <a:lumOff val="0"/>
                <a:alphaOff val="0"/>
              </a:sysClr>
            </a:solidFill>
            <a:latin typeface="Calibri" panose="020F0502020204030204"/>
            <a:ea typeface="+mn-ea"/>
            <a:cs typeface="+mn-cs"/>
          </a:endParaRPr>
        </a:p>
      </dgm:t>
    </dgm:pt>
    <dgm:pt modelId="{734F7C6C-5315-4520-AC34-D3499A5F79C9}" type="pres">
      <dgm:prSet presAssocID="{A8CD2DE1-9467-4692-A165-CC59BC44315F}" presName="Name0" presStyleCnt="0">
        <dgm:presLayoutVars>
          <dgm:dir/>
          <dgm:resizeHandles val="exact"/>
        </dgm:presLayoutVars>
      </dgm:prSet>
      <dgm:spPr/>
    </dgm:pt>
    <dgm:pt modelId="{40EE5E0E-376C-494E-8F8F-1AF69F54FAEB}" type="pres">
      <dgm:prSet presAssocID="{B753DEB5-D8FC-4C6B-8836-31F2E2605662}" presName="node" presStyleLbl="node1" presStyleIdx="0" presStyleCnt="5" custScaleX="154105" custScaleY="260280">
        <dgm:presLayoutVars>
          <dgm:bulletEnabled val="1"/>
        </dgm:presLayoutVars>
      </dgm:prSet>
      <dgm:spPr/>
    </dgm:pt>
    <dgm:pt modelId="{3B67B150-2446-4D05-97A6-62AE8458C1F1}" type="pres">
      <dgm:prSet presAssocID="{DA3DCAD3-774C-43DF-A760-C091CBC5E577}" presName="sibTrans" presStyleLbl="sibTrans2D1" presStyleIdx="0" presStyleCnt="4"/>
      <dgm:spPr/>
    </dgm:pt>
    <dgm:pt modelId="{ECA7E345-31F4-4775-9647-2B9B6904D436}" type="pres">
      <dgm:prSet presAssocID="{DA3DCAD3-774C-43DF-A760-C091CBC5E577}" presName="connectorText" presStyleLbl="sibTrans2D1" presStyleIdx="0" presStyleCnt="4"/>
      <dgm:spPr/>
    </dgm:pt>
    <dgm:pt modelId="{61575975-598A-41BC-B318-5B064499811C}" type="pres">
      <dgm:prSet presAssocID="{CB8CEF51-5C62-4C5F-B9C8-99FD789E924A}" presName="node" presStyleLbl="node1" presStyleIdx="1" presStyleCnt="5" custScaleX="168681" custScaleY="158494">
        <dgm:presLayoutVars>
          <dgm:bulletEnabled val="1"/>
        </dgm:presLayoutVars>
      </dgm:prSet>
      <dgm:spPr/>
    </dgm:pt>
    <dgm:pt modelId="{8685C2EA-43E1-44F2-9611-B6ABF433D607}" type="pres">
      <dgm:prSet presAssocID="{3AA30D9C-0814-4AD2-AF9A-8A4CA88C2DCF}" presName="sibTrans" presStyleLbl="sibTrans2D1" presStyleIdx="1" presStyleCnt="4"/>
      <dgm:spPr/>
    </dgm:pt>
    <dgm:pt modelId="{31B92D4F-6BE4-4EAA-A813-2E9D6CB15663}" type="pres">
      <dgm:prSet presAssocID="{3AA30D9C-0814-4AD2-AF9A-8A4CA88C2DCF}" presName="connectorText" presStyleLbl="sibTrans2D1" presStyleIdx="1" presStyleCnt="4"/>
      <dgm:spPr/>
    </dgm:pt>
    <dgm:pt modelId="{A2455CC4-7552-45A1-8516-10C1D30A0992}" type="pres">
      <dgm:prSet presAssocID="{034B5A71-3E2F-4BFB-936E-EA96695861DA}" presName="node" presStyleLbl="node1" presStyleIdx="2" presStyleCnt="5" custScaleX="149048" custScaleY="156482">
        <dgm:presLayoutVars>
          <dgm:bulletEnabled val="1"/>
        </dgm:presLayoutVars>
      </dgm:prSet>
      <dgm:spPr/>
    </dgm:pt>
    <dgm:pt modelId="{7F19AC50-3E14-409E-8A0A-4580FAAE5E3B}" type="pres">
      <dgm:prSet presAssocID="{BDED1C62-FD8E-4D88-8167-90D3B34645BF}" presName="sibTrans" presStyleLbl="sibTrans2D1" presStyleIdx="2" presStyleCnt="4"/>
      <dgm:spPr/>
    </dgm:pt>
    <dgm:pt modelId="{7F59BA64-3AA5-495B-A1CA-BD7C5B1D0F42}" type="pres">
      <dgm:prSet presAssocID="{BDED1C62-FD8E-4D88-8167-90D3B34645BF}" presName="connectorText" presStyleLbl="sibTrans2D1" presStyleIdx="2" presStyleCnt="4"/>
      <dgm:spPr/>
    </dgm:pt>
    <dgm:pt modelId="{1AA8EF85-351C-4CA4-ACFD-682CD2684F96}" type="pres">
      <dgm:prSet presAssocID="{D2CD2F5B-8652-4FD9-814D-6728E7FA5AA8}" presName="node" presStyleLbl="node1" presStyleIdx="3" presStyleCnt="5" custScaleX="153674" custScaleY="157549">
        <dgm:presLayoutVars>
          <dgm:bulletEnabled val="1"/>
        </dgm:presLayoutVars>
      </dgm:prSet>
      <dgm:spPr/>
    </dgm:pt>
    <dgm:pt modelId="{FBCA8D19-8C66-4E2C-A43B-4888F801EAEE}" type="pres">
      <dgm:prSet presAssocID="{0C418294-ADC8-4198-9931-052C575BBF73}" presName="sibTrans" presStyleLbl="sibTrans2D1" presStyleIdx="3" presStyleCnt="4"/>
      <dgm:spPr/>
    </dgm:pt>
    <dgm:pt modelId="{F731DC8D-DA8A-43EB-BE89-825EF443B98A}" type="pres">
      <dgm:prSet presAssocID="{0C418294-ADC8-4198-9931-052C575BBF73}" presName="connectorText" presStyleLbl="sibTrans2D1" presStyleIdx="3" presStyleCnt="4"/>
      <dgm:spPr/>
    </dgm:pt>
    <dgm:pt modelId="{B2ED1541-2949-4F39-BE83-C219E1BFE286}" type="pres">
      <dgm:prSet presAssocID="{A8CB8FF5-529C-4FEA-87BF-1AC42E80C02D}" presName="node" presStyleLbl="node1" presStyleIdx="4" presStyleCnt="5" custScaleX="217160" custScaleY="258955">
        <dgm:presLayoutVars>
          <dgm:bulletEnabled val="1"/>
        </dgm:presLayoutVars>
      </dgm:prSet>
      <dgm:spPr/>
    </dgm:pt>
  </dgm:ptLst>
  <dgm:cxnLst>
    <dgm:cxn modelId="{351AC307-C6B3-4CC7-8117-B25F15859AE9}" srcId="{A8CD2DE1-9467-4692-A165-CC59BC44315F}" destId="{034B5A71-3E2F-4BFB-936E-EA96695861DA}" srcOrd="2" destOrd="0" parTransId="{751068C4-0A6A-4B50-B136-DDA1052BA964}" sibTransId="{BDED1C62-FD8E-4D88-8167-90D3B34645BF}"/>
    <dgm:cxn modelId="{B38AE40F-7500-425A-88B0-B327D1DEDF72}" type="presOf" srcId="{DA3DCAD3-774C-43DF-A760-C091CBC5E577}" destId="{3B67B150-2446-4D05-97A6-62AE8458C1F1}" srcOrd="0" destOrd="0" presId="urn:microsoft.com/office/officeart/2005/8/layout/process1"/>
    <dgm:cxn modelId="{02C28D12-1FAF-410A-B574-73B27BED3BCB}" srcId="{A8CD2DE1-9467-4692-A165-CC59BC44315F}" destId="{A8CB8FF5-529C-4FEA-87BF-1AC42E80C02D}" srcOrd="4" destOrd="0" parTransId="{9BD31775-F371-49FA-BB8B-02C8A8A5DDA1}" sibTransId="{1EBD521B-A4A3-4DFB-A855-4940A5E9F182}"/>
    <dgm:cxn modelId="{A9F6CA25-BED0-4747-9116-97F7F1736115}" type="presOf" srcId="{034B5A71-3E2F-4BFB-936E-EA96695861DA}" destId="{A2455CC4-7552-45A1-8516-10C1D30A0992}" srcOrd="0" destOrd="0" presId="urn:microsoft.com/office/officeart/2005/8/layout/process1"/>
    <dgm:cxn modelId="{8F7B8C3F-F7DD-4689-9EF5-A72C943E1D47}" type="presOf" srcId="{A8CB8FF5-529C-4FEA-87BF-1AC42E80C02D}" destId="{B2ED1541-2949-4F39-BE83-C219E1BFE286}" srcOrd="0" destOrd="0" presId="urn:microsoft.com/office/officeart/2005/8/layout/process1"/>
    <dgm:cxn modelId="{55B95C43-7B2F-4C90-8E83-95B5BD7819CE}" type="presOf" srcId="{DA3DCAD3-774C-43DF-A760-C091CBC5E577}" destId="{ECA7E345-31F4-4775-9647-2B9B6904D436}" srcOrd="1" destOrd="0" presId="urn:microsoft.com/office/officeart/2005/8/layout/process1"/>
    <dgm:cxn modelId="{0CDB0545-F276-49E2-81A4-42D875EEC680}" srcId="{A8CD2DE1-9467-4692-A165-CC59BC44315F}" destId="{B753DEB5-D8FC-4C6B-8836-31F2E2605662}" srcOrd="0" destOrd="0" parTransId="{65F8C509-14A1-4CDF-BF8E-1F5F4981795D}" sibTransId="{DA3DCAD3-774C-43DF-A760-C091CBC5E577}"/>
    <dgm:cxn modelId="{95159A6A-411C-4685-8348-B8196DB9878A}" type="presOf" srcId="{D2CD2F5B-8652-4FD9-814D-6728E7FA5AA8}" destId="{1AA8EF85-351C-4CA4-ACFD-682CD2684F96}" srcOrd="0" destOrd="0" presId="urn:microsoft.com/office/officeart/2005/8/layout/process1"/>
    <dgm:cxn modelId="{BCF7D36F-CEFB-4709-ACEC-EA86E7C7FE9C}" type="presOf" srcId="{BDED1C62-FD8E-4D88-8167-90D3B34645BF}" destId="{7F59BA64-3AA5-495B-A1CA-BD7C5B1D0F42}" srcOrd="1" destOrd="0" presId="urn:microsoft.com/office/officeart/2005/8/layout/process1"/>
    <dgm:cxn modelId="{F7578750-BE6F-4C8B-94BA-759B004D0FFC}" srcId="{A8CD2DE1-9467-4692-A165-CC59BC44315F}" destId="{CB8CEF51-5C62-4C5F-B9C8-99FD789E924A}" srcOrd="1" destOrd="0" parTransId="{556D044B-75AA-4E9B-869B-A0EDF7FCA846}" sibTransId="{3AA30D9C-0814-4AD2-AF9A-8A4CA88C2DCF}"/>
    <dgm:cxn modelId="{4D2A2F56-C681-4881-B5D7-0AB84B5155F0}" type="presOf" srcId="{A8CD2DE1-9467-4692-A165-CC59BC44315F}" destId="{734F7C6C-5315-4520-AC34-D3499A5F79C9}" srcOrd="0" destOrd="0" presId="urn:microsoft.com/office/officeart/2005/8/layout/process1"/>
    <dgm:cxn modelId="{C5588A77-3CBB-40E0-8F89-7F460686BD81}" type="presOf" srcId="{3AA30D9C-0814-4AD2-AF9A-8A4CA88C2DCF}" destId="{31B92D4F-6BE4-4EAA-A813-2E9D6CB15663}" srcOrd="1" destOrd="0" presId="urn:microsoft.com/office/officeart/2005/8/layout/process1"/>
    <dgm:cxn modelId="{382B8084-5D4C-4D0A-8021-1A23576E9F70}" type="presOf" srcId="{0C418294-ADC8-4198-9931-052C575BBF73}" destId="{F731DC8D-DA8A-43EB-BE89-825EF443B98A}" srcOrd="1" destOrd="0" presId="urn:microsoft.com/office/officeart/2005/8/layout/process1"/>
    <dgm:cxn modelId="{366BC787-3F5E-414E-BC15-7327308DF82B}" type="presOf" srcId="{BDED1C62-FD8E-4D88-8167-90D3B34645BF}" destId="{7F19AC50-3E14-409E-8A0A-4580FAAE5E3B}" srcOrd="0" destOrd="0" presId="urn:microsoft.com/office/officeart/2005/8/layout/process1"/>
    <dgm:cxn modelId="{2A2E40A6-0099-4042-AD5E-32FF57C65EBF}" type="presOf" srcId="{0C418294-ADC8-4198-9931-052C575BBF73}" destId="{FBCA8D19-8C66-4E2C-A43B-4888F801EAEE}" srcOrd="0" destOrd="0" presId="urn:microsoft.com/office/officeart/2005/8/layout/process1"/>
    <dgm:cxn modelId="{19CB57C5-B11B-4CE1-8738-9183BE6529F1}" type="presOf" srcId="{3AA30D9C-0814-4AD2-AF9A-8A4CA88C2DCF}" destId="{8685C2EA-43E1-44F2-9611-B6ABF433D607}" srcOrd="0" destOrd="0" presId="urn:microsoft.com/office/officeart/2005/8/layout/process1"/>
    <dgm:cxn modelId="{236989CD-63B8-4B4E-8A33-452CFD836D93}" type="presOf" srcId="{CB8CEF51-5C62-4C5F-B9C8-99FD789E924A}" destId="{61575975-598A-41BC-B318-5B064499811C}" srcOrd="0" destOrd="0" presId="urn:microsoft.com/office/officeart/2005/8/layout/process1"/>
    <dgm:cxn modelId="{D46D83F3-3431-4933-BBAC-5A88B0C976AE}" srcId="{A8CD2DE1-9467-4692-A165-CC59BC44315F}" destId="{D2CD2F5B-8652-4FD9-814D-6728E7FA5AA8}" srcOrd="3" destOrd="0" parTransId="{E6282ED8-0E4A-4EB2-833F-05E00EBFB6AA}" sibTransId="{0C418294-ADC8-4198-9931-052C575BBF73}"/>
    <dgm:cxn modelId="{8770C8FF-6DBA-452D-ADBA-63511B5BFE60}" type="presOf" srcId="{B753DEB5-D8FC-4C6B-8836-31F2E2605662}" destId="{40EE5E0E-376C-494E-8F8F-1AF69F54FAEB}" srcOrd="0" destOrd="0" presId="urn:microsoft.com/office/officeart/2005/8/layout/process1"/>
    <dgm:cxn modelId="{2D80B640-6F81-4BE0-BC82-26D66286CEF9}" type="presParOf" srcId="{734F7C6C-5315-4520-AC34-D3499A5F79C9}" destId="{40EE5E0E-376C-494E-8F8F-1AF69F54FAEB}" srcOrd="0" destOrd="0" presId="urn:microsoft.com/office/officeart/2005/8/layout/process1"/>
    <dgm:cxn modelId="{78E6B600-EEF6-4BC9-8573-A33036C9FB70}" type="presParOf" srcId="{734F7C6C-5315-4520-AC34-D3499A5F79C9}" destId="{3B67B150-2446-4D05-97A6-62AE8458C1F1}" srcOrd="1" destOrd="0" presId="urn:microsoft.com/office/officeart/2005/8/layout/process1"/>
    <dgm:cxn modelId="{96D55149-88E7-4D8C-A980-5CB40EEB92C9}" type="presParOf" srcId="{3B67B150-2446-4D05-97A6-62AE8458C1F1}" destId="{ECA7E345-31F4-4775-9647-2B9B6904D436}" srcOrd="0" destOrd="0" presId="urn:microsoft.com/office/officeart/2005/8/layout/process1"/>
    <dgm:cxn modelId="{2920F04C-37CC-4EEE-BF3E-E9D049C9E412}" type="presParOf" srcId="{734F7C6C-5315-4520-AC34-D3499A5F79C9}" destId="{61575975-598A-41BC-B318-5B064499811C}" srcOrd="2" destOrd="0" presId="urn:microsoft.com/office/officeart/2005/8/layout/process1"/>
    <dgm:cxn modelId="{2EBE29D1-5FC0-47DB-A63F-9924114D5919}" type="presParOf" srcId="{734F7C6C-5315-4520-AC34-D3499A5F79C9}" destId="{8685C2EA-43E1-44F2-9611-B6ABF433D607}" srcOrd="3" destOrd="0" presId="urn:microsoft.com/office/officeart/2005/8/layout/process1"/>
    <dgm:cxn modelId="{D70741E8-800B-4C73-B17F-A62F0F5060A6}" type="presParOf" srcId="{8685C2EA-43E1-44F2-9611-B6ABF433D607}" destId="{31B92D4F-6BE4-4EAA-A813-2E9D6CB15663}" srcOrd="0" destOrd="0" presId="urn:microsoft.com/office/officeart/2005/8/layout/process1"/>
    <dgm:cxn modelId="{92193671-744D-4F69-8546-3D55A831A75A}" type="presParOf" srcId="{734F7C6C-5315-4520-AC34-D3499A5F79C9}" destId="{A2455CC4-7552-45A1-8516-10C1D30A0992}" srcOrd="4" destOrd="0" presId="urn:microsoft.com/office/officeart/2005/8/layout/process1"/>
    <dgm:cxn modelId="{66968ECA-9580-4695-87D1-E259B0C01AE8}" type="presParOf" srcId="{734F7C6C-5315-4520-AC34-D3499A5F79C9}" destId="{7F19AC50-3E14-409E-8A0A-4580FAAE5E3B}" srcOrd="5" destOrd="0" presId="urn:microsoft.com/office/officeart/2005/8/layout/process1"/>
    <dgm:cxn modelId="{83C28339-13CA-4BA9-85F5-E1D1ECD29C46}" type="presParOf" srcId="{7F19AC50-3E14-409E-8A0A-4580FAAE5E3B}" destId="{7F59BA64-3AA5-495B-A1CA-BD7C5B1D0F42}" srcOrd="0" destOrd="0" presId="urn:microsoft.com/office/officeart/2005/8/layout/process1"/>
    <dgm:cxn modelId="{DC82BE68-863F-4477-8378-318145AA9280}" type="presParOf" srcId="{734F7C6C-5315-4520-AC34-D3499A5F79C9}" destId="{1AA8EF85-351C-4CA4-ACFD-682CD2684F96}" srcOrd="6" destOrd="0" presId="urn:microsoft.com/office/officeart/2005/8/layout/process1"/>
    <dgm:cxn modelId="{3B9A33E3-12DA-40AC-A770-36BBC1166A7F}" type="presParOf" srcId="{734F7C6C-5315-4520-AC34-D3499A5F79C9}" destId="{FBCA8D19-8C66-4E2C-A43B-4888F801EAEE}" srcOrd="7" destOrd="0" presId="urn:microsoft.com/office/officeart/2005/8/layout/process1"/>
    <dgm:cxn modelId="{C435B9F5-2F61-4AD4-B32A-A7E3463BE765}" type="presParOf" srcId="{FBCA8D19-8C66-4E2C-A43B-4888F801EAEE}" destId="{F731DC8D-DA8A-43EB-BE89-825EF443B98A}" srcOrd="0" destOrd="0" presId="urn:microsoft.com/office/officeart/2005/8/layout/process1"/>
    <dgm:cxn modelId="{2A45E904-053A-47D4-908E-ABFC45A921C4}" type="presParOf" srcId="{734F7C6C-5315-4520-AC34-D3499A5F79C9}" destId="{B2ED1541-2949-4F39-BE83-C219E1BFE286}" srcOrd="8"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10ECAD-4AE6-4201-96B3-D834791A5741}"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TT"/>
        </a:p>
      </dgm:t>
    </dgm:pt>
    <dgm:pt modelId="{4ED16D80-5BA1-4704-9E87-060E4B6BB10F}">
      <dgm:prSet phldrT="[Text]"/>
      <dgm:spPr/>
      <dgm:t>
        <a:bodyPr/>
        <a:lstStyle/>
        <a:p>
          <a:r>
            <a:rPr lang="en-TT" dirty="0"/>
            <a:t>Previous Modules </a:t>
          </a:r>
          <a:r>
            <a:rPr lang="en-TT" dirty="0" err="1"/>
            <a:t>Yr</a:t>
          </a:r>
          <a:r>
            <a:rPr lang="en-TT" dirty="0"/>
            <a:t> 1-2</a:t>
          </a:r>
        </a:p>
      </dgm:t>
    </dgm:pt>
    <dgm:pt modelId="{C395B50E-EFE4-46BE-B628-6074F3D5B6ED}" type="parTrans" cxnId="{4F6533E9-C4EB-4AFB-AE72-B65BC06FCB7F}">
      <dgm:prSet/>
      <dgm:spPr/>
      <dgm:t>
        <a:bodyPr/>
        <a:lstStyle/>
        <a:p>
          <a:endParaRPr lang="en-TT"/>
        </a:p>
      </dgm:t>
    </dgm:pt>
    <dgm:pt modelId="{9A95FBAC-FD36-4083-8C69-D385C2837D4D}" type="sibTrans" cxnId="{4F6533E9-C4EB-4AFB-AE72-B65BC06FCB7F}">
      <dgm:prSet/>
      <dgm:spPr/>
      <dgm:t>
        <a:bodyPr/>
        <a:lstStyle/>
        <a:p>
          <a:endParaRPr lang="en-TT"/>
        </a:p>
      </dgm:t>
    </dgm:pt>
    <dgm:pt modelId="{D2BDC491-E63F-427A-9D27-02412BE53EA2}">
      <dgm:prSet phldrT="[Text]"/>
      <dgm:spPr/>
      <dgm:t>
        <a:bodyPr/>
        <a:lstStyle/>
        <a:p>
          <a:r>
            <a:rPr lang="en-TT" dirty="0"/>
            <a:t>Your Interest</a:t>
          </a:r>
        </a:p>
      </dgm:t>
    </dgm:pt>
    <dgm:pt modelId="{CC35C778-3E68-4722-8474-59298D47039B}" type="parTrans" cxnId="{6175052F-9571-4B69-BBAA-44B265176682}">
      <dgm:prSet/>
      <dgm:spPr/>
      <dgm:t>
        <a:bodyPr/>
        <a:lstStyle/>
        <a:p>
          <a:endParaRPr lang="en-TT"/>
        </a:p>
      </dgm:t>
    </dgm:pt>
    <dgm:pt modelId="{4FD492C8-C072-48FE-A5D5-A5BB7E579487}" type="sibTrans" cxnId="{6175052F-9571-4B69-BBAA-44B265176682}">
      <dgm:prSet/>
      <dgm:spPr/>
      <dgm:t>
        <a:bodyPr/>
        <a:lstStyle/>
        <a:p>
          <a:endParaRPr lang="en-TT"/>
        </a:p>
      </dgm:t>
    </dgm:pt>
    <dgm:pt modelId="{92D402A9-9814-43AA-A597-77C979D1B5BA}">
      <dgm:prSet phldrT="[Text]"/>
      <dgm:spPr/>
      <dgm:t>
        <a:bodyPr/>
        <a:lstStyle/>
        <a:p>
          <a:r>
            <a:rPr lang="en-TT" dirty="0">
              <a:solidFill>
                <a:schemeClr val="bg1"/>
              </a:solidFill>
            </a:rPr>
            <a:t>Career Path</a:t>
          </a:r>
        </a:p>
      </dgm:t>
    </dgm:pt>
    <dgm:pt modelId="{290D1CE6-AEB9-4C5C-906B-BBBC3A794932}" type="parTrans" cxnId="{2169C43E-3C20-4644-9A5E-62EC951DA904}">
      <dgm:prSet/>
      <dgm:spPr/>
      <dgm:t>
        <a:bodyPr/>
        <a:lstStyle/>
        <a:p>
          <a:endParaRPr lang="en-TT"/>
        </a:p>
      </dgm:t>
    </dgm:pt>
    <dgm:pt modelId="{302777C0-98D7-4C31-BC35-4D34EFF538C8}" type="sibTrans" cxnId="{2169C43E-3C20-4644-9A5E-62EC951DA904}">
      <dgm:prSet/>
      <dgm:spPr/>
      <dgm:t>
        <a:bodyPr/>
        <a:lstStyle/>
        <a:p>
          <a:endParaRPr lang="en-TT"/>
        </a:p>
      </dgm:t>
    </dgm:pt>
    <dgm:pt modelId="{C27D99D6-0D43-4C5A-91DD-05B1B2D2F32E}">
      <dgm:prSet/>
      <dgm:spPr/>
      <dgm:t>
        <a:bodyPr/>
        <a:lstStyle/>
        <a:p>
          <a:r>
            <a:rPr lang="en-TT" dirty="0"/>
            <a:t>BSc Specialization</a:t>
          </a:r>
        </a:p>
      </dgm:t>
    </dgm:pt>
    <dgm:pt modelId="{B9A7C7E9-770B-4E46-A2C5-58691EDABD4D}" type="parTrans" cxnId="{5C75B727-4145-418F-B8AD-F504EB699249}">
      <dgm:prSet/>
      <dgm:spPr/>
      <dgm:t>
        <a:bodyPr/>
        <a:lstStyle/>
        <a:p>
          <a:endParaRPr lang="en-TT"/>
        </a:p>
      </dgm:t>
    </dgm:pt>
    <dgm:pt modelId="{1F3C91FC-6621-47F6-AE1C-C3EF34EACA28}" type="sibTrans" cxnId="{5C75B727-4145-418F-B8AD-F504EB699249}">
      <dgm:prSet/>
      <dgm:spPr/>
      <dgm:t>
        <a:bodyPr/>
        <a:lstStyle/>
        <a:p>
          <a:endParaRPr lang="en-TT"/>
        </a:p>
      </dgm:t>
    </dgm:pt>
    <dgm:pt modelId="{B28E5E81-6F62-4F40-A26C-6E62174CD4E3}">
      <dgm:prSet/>
      <dgm:spPr/>
      <dgm:t>
        <a:bodyPr/>
        <a:lstStyle/>
        <a:p>
          <a:r>
            <a:rPr lang="en-TT" dirty="0"/>
            <a:t>Expertise</a:t>
          </a:r>
        </a:p>
      </dgm:t>
    </dgm:pt>
    <dgm:pt modelId="{07AA3341-5F65-409A-A432-DAECA561816F}" type="parTrans" cxnId="{6BA6743F-F57A-4D2A-B5B7-DACFF1CB0AD3}">
      <dgm:prSet/>
      <dgm:spPr/>
      <dgm:t>
        <a:bodyPr/>
        <a:lstStyle/>
        <a:p>
          <a:endParaRPr lang="en-TT"/>
        </a:p>
      </dgm:t>
    </dgm:pt>
    <dgm:pt modelId="{BCE4FB7B-68F4-492C-8935-8CAC0FB7251C}" type="sibTrans" cxnId="{6BA6743F-F57A-4D2A-B5B7-DACFF1CB0AD3}">
      <dgm:prSet/>
      <dgm:spPr/>
      <dgm:t>
        <a:bodyPr/>
        <a:lstStyle/>
        <a:p>
          <a:endParaRPr lang="en-TT"/>
        </a:p>
      </dgm:t>
    </dgm:pt>
    <dgm:pt modelId="{FF251D6F-DD58-41E4-B107-7B3F66D9E215}">
      <dgm:prSet/>
      <dgm:spPr>
        <a:solidFill>
          <a:schemeClr val="accent1">
            <a:lumMod val="40000"/>
            <a:lumOff val="60000"/>
          </a:schemeClr>
        </a:solidFill>
      </dgm:spPr>
      <dgm:t>
        <a:bodyPr/>
        <a:lstStyle/>
        <a:p>
          <a:r>
            <a:rPr lang="en-TT" dirty="0">
              <a:solidFill>
                <a:srgbClr val="FF0000"/>
              </a:solidFill>
            </a:rPr>
            <a:t>PRACTICE</a:t>
          </a:r>
        </a:p>
      </dgm:t>
    </dgm:pt>
    <dgm:pt modelId="{280EC5F5-0F51-4BCC-A1A0-811536E05F4F}" type="parTrans" cxnId="{AE919560-B775-48CE-B758-F7EDBD397043}">
      <dgm:prSet/>
      <dgm:spPr/>
      <dgm:t>
        <a:bodyPr/>
        <a:lstStyle/>
        <a:p>
          <a:endParaRPr lang="en-TT"/>
        </a:p>
      </dgm:t>
    </dgm:pt>
    <dgm:pt modelId="{EEB7040E-9A71-482E-8F7E-000C35199533}" type="sibTrans" cxnId="{AE919560-B775-48CE-B758-F7EDBD397043}">
      <dgm:prSet/>
      <dgm:spPr/>
      <dgm:t>
        <a:bodyPr/>
        <a:lstStyle/>
        <a:p>
          <a:endParaRPr lang="en-TT"/>
        </a:p>
      </dgm:t>
    </dgm:pt>
    <dgm:pt modelId="{8DDA89D9-B67F-4D72-9E8D-1B5B8644EDDD}" type="pres">
      <dgm:prSet presAssocID="{E110ECAD-4AE6-4201-96B3-D834791A5741}" presName="diagram" presStyleCnt="0">
        <dgm:presLayoutVars>
          <dgm:dir/>
          <dgm:resizeHandles val="exact"/>
        </dgm:presLayoutVars>
      </dgm:prSet>
      <dgm:spPr/>
    </dgm:pt>
    <dgm:pt modelId="{D9F309EB-AE39-44EA-B3FE-4EE3F0ECAEFE}" type="pres">
      <dgm:prSet presAssocID="{4ED16D80-5BA1-4704-9E87-060E4B6BB10F}" presName="node" presStyleLbl="node1" presStyleIdx="0" presStyleCnt="6">
        <dgm:presLayoutVars>
          <dgm:bulletEnabled val="1"/>
        </dgm:presLayoutVars>
      </dgm:prSet>
      <dgm:spPr/>
    </dgm:pt>
    <dgm:pt modelId="{64021C17-436B-45F6-A705-7ED5EFBED867}" type="pres">
      <dgm:prSet presAssocID="{9A95FBAC-FD36-4083-8C69-D385C2837D4D}" presName="sibTrans" presStyleCnt="0"/>
      <dgm:spPr/>
    </dgm:pt>
    <dgm:pt modelId="{86182C8B-82F9-4F04-8704-316619D1DC4E}" type="pres">
      <dgm:prSet presAssocID="{D2BDC491-E63F-427A-9D27-02412BE53EA2}" presName="node" presStyleLbl="node1" presStyleIdx="1" presStyleCnt="6" custLinFactNeighborX="986" custLinFactNeighborY="2415">
        <dgm:presLayoutVars>
          <dgm:bulletEnabled val="1"/>
        </dgm:presLayoutVars>
      </dgm:prSet>
      <dgm:spPr/>
    </dgm:pt>
    <dgm:pt modelId="{0B923312-56DD-4C94-A0BC-C0C19B58DA9D}" type="pres">
      <dgm:prSet presAssocID="{4FD492C8-C072-48FE-A5D5-A5BB7E579487}" presName="sibTrans" presStyleCnt="0"/>
      <dgm:spPr/>
    </dgm:pt>
    <dgm:pt modelId="{DBAA13C0-8419-4D6C-B2BF-C64972A15800}" type="pres">
      <dgm:prSet presAssocID="{92D402A9-9814-43AA-A597-77C979D1B5BA}" presName="node" presStyleLbl="node1" presStyleIdx="2" presStyleCnt="6" custLinFactNeighborX="483" custLinFactNeighborY="2415">
        <dgm:presLayoutVars>
          <dgm:bulletEnabled val="1"/>
        </dgm:presLayoutVars>
      </dgm:prSet>
      <dgm:spPr/>
    </dgm:pt>
    <dgm:pt modelId="{C1C678F6-AF6F-4467-A992-B94143A6CD85}" type="pres">
      <dgm:prSet presAssocID="{302777C0-98D7-4C31-BC35-4D34EFF538C8}" presName="sibTrans" presStyleCnt="0"/>
      <dgm:spPr/>
    </dgm:pt>
    <dgm:pt modelId="{688F6658-1571-4CB2-B1FA-A8D5E92CC09A}" type="pres">
      <dgm:prSet presAssocID="{C27D99D6-0D43-4C5A-91DD-05B1B2D2F32E}" presName="node" presStyleLbl="node1" presStyleIdx="3" presStyleCnt="6" custLinFactNeighborX="871" custLinFactNeighborY="1211">
        <dgm:presLayoutVars>
          <dgm:bulletEnabled val="1"/>
        </dgm:presLayoutVars>
      </dgm:prSet>
      <dgm:spPr/>
    </dgm:pt>
    <dgm:pt modelId="{E1CE3BE9-9E8F-4BD6-9C01-D223D6FBFFFF}" type="pres">
      <dgm:prSet presAssocID="{1F3C91FC-6621-47F6-AE1C-C3EF34EACA28}" presName="sibTrans" presStyleCnt="0"/>
      <dgm:spPr/>
    </dgm:pt>
    <dgm:pt modelId="{79245691-C850-43C4-ACD4-A8E7A10A4786}" type="pres">
      <dgm:prSet presAssocID="{B28E5E81-6F62-4F40-A26C-6E62174CD4E3}" presName="node" presStyleLbl="node1" presStyleIdx="4" presStyleCnt="6" custLinFactNeighborX="986" custLinFactNeighborY="1211">
        <dgm:presLayoutVars>
          <dgm:bulletEnabled val="1"/>
        </dgm:presLayoutVars>
      </dgm:prSet>
      <dgm:spPr/>
    </dgm:pt>
    <dgm:pt modelId="{342C4E8D-7659-4996-9C2E-98DA2692B70C}" type="pres">
      <dgm:prSet presAssocID="{BCE4FB7B-68F4-492C-8935-8CAC0FB7251C}" presName="sibTrans" presStyleCnt="0"/>
      <dgm:spPr/>
    </dgm:pt>
    <dgm:pt modelId="{B03E1FEE-636B-4BDD-8BA9-D54CF68BFCD3}" type="pres">
      <dgm:prSet presAssocID="{FF251D6F-DD58-41E4-B107-7B3F66D9E215}" presName="node" presStyleLbl="node1" presStyleIdx="5" presStyleCnt="6" custLinFactNeighborX="-880" custLinFactNeighborY="1211">
        <dgm:presLayoutVars>
          <dgm:bulletEnabled val="1"/>
        </dgm:presLayoutVars>
      </dgm:prSet>
      <dgm:spPr/>
    </dgm:pt>
  </dgm:ptLst>
  <dgm:cxnLst>
    <dgm:cxn modelId="{5C75B727-4145-418F-B8AD-F504EB699249}" srcId="{E110ECAD-4AE6-4201-96B3-D834791A5741}" destId="{C27D99D6-0D43-4C5A-91DD-05B1B2D2F32E}" srcOrd="3" destOrd="0" parTransId="{B9A7C7E9-770B-4E46-A2C5-58691EDABD4D}" sibTransId="{1F3C91FC-6621-47F6-AE1C-C3EF34EACA28}"/>
    <dgm:cxn modelId="{6175052F-9571-4B69-BBAA-44B265176682}" srcId="{E110ECAD-4AE6-4201-96B3-D834791A5741}" destId="{D2BDC491-E63F-427A-9D27-02412BE53EA2}" srcOrd="1" destOrd="0" parTransId="{CC35C778-3E68-4722-8474-59298D47039B}" sibTransId="{4FD492C8-C072-48FE-A5D5-A5BB7E579487}"/>
    <dgm:cxn modelId="{2169C43E-3C20-4644-9A5E-62EC951DA904}" srcId="{E110ECAD-4AE6-4201-96B3-D834791A5741}" destId="{92D402A9-9814-43AA-A597-77C979D1B5BA}" srcOrd="2" destOrd="0" parTransId="{290D1CE6-AEB9-4C5C-906B-BBBC3A794932}" sibTransId="{302777C0-98D7-4C31-BC35-4D34EFF538C8}"/>
    <dgm:cxn modelId="{6BA6743F-F57A-4D2A-B5B7-DACFF1CB0AD3}" srcId="{E110ECAD-4AE6-4201-96B3-D834791A5741}" destId="{B28E5E81-6F62-4F40-A26C-6E62174CD4E3}" srcOrd="4" destOrd="0" parTransId="{07AA3341-5F65-409A-A432-DAECA561816F}" sibTransId="{BCE4FB7B-68F4-492C-8935-8CAC0FB7251C}"/>
    <dgm:cxn modelId="{AE919560-B775-48CE-B758-F7EDBD397043}" srcId="{E110ECAD-4AE6-4201-96B3-D834791A5741}" destId="{FF251D6F-DD58-41E4-B107-7B3F66D9E215}" srcOrd="5" destOrd="0" parTransId="{280EC5F5-0F51-4BCC-A1A0-811536E05F4F}" sibTransId="{EEB7040E-9A71-482E-8F7E-000C35199533}"/>
    <dgm:cxn modelId="{1C5D086C-AD78-438E-93D3-77F64EF057C4}" type="presOf" srcId="{92D402A9-9814-43AA-A597-77C979D1B5BA}" destId="{DBAA13C0-8419-4D6C-B2BF-C64972A15800}" srcOrd="0" destOrd="0" presId="urn:microsoft.com/office/officeart/2005/8/layout/default"/>
    <dgm:cxn modelId="{C1207F94-813B-4B19-BEEC-2D7EE21CEAD0}" type="presOf" srcId="{E110ECAD-4AE6-4201-96B3-D834791A5741}" destId="{8DDA89D9-B67F-4D72-9E8D-1B5B8644EDDD}" srcOrd="0" destOrd="0" presId="urn:microsoft.com/office/officeart/2005/8/layout/default"/>
    <dgm:cxn modelId="{CC8C07AC-A672-422B-A4DE-9DDE6928A30D}" type="presOf" srcId="{4ED16D80-5BA1-4704-9E87-060E4B6BB10F}" destId="{D9F309EB-AE39-44EA-B3FE-4EE3F0ECAEFE}" srcOrd="0" destOrd="0" presId="urn:microsoft.com/office/officeart/2005/8/layout/default"/>
    <dgm:cxn modelId="{3DBF43C5-B16E-4CBF-8C8E-92CE0715CCCC}" type="presOf" srcId="{FF251D6F-DD58-41E4-B107-7B3F66D9E215}" destId="{B03E1FEE-636B-4BDD-8BA9-D54CF68BFCD3}" srcOrd="0" destOrd="0" presId="urn:microsoft.com/office/officeart/2005/8/layout/default"/>
    <dgm:cxn modelId="{E4E3BDC7-B3AC-4FC0-863E-E7156E3094CE}" type="presOf" srcId="{B28E5E81-6F62-4F40-A26C-6E62174CD4E3}" destId="{79245691-C850-43C4-ACD4-A8E7A10A4786}" srcOrd="0" destOrd="0" presId="urn:microsoft.com/office/officeart/2005/8/layout/default"/>
    <dgm:cxn modelId="{EF2E95D6-CFDA-49DD-9ADF-A3AE2648FF28}" type="presOf" srcId="{C27D99D6-0D43-4C5A-91DD-05B1B2D2F32E}" destId="{688F6658-1571-4CB2-B1FA-A8D5E92CC09A}" srcOrd="0" destOrd="0" presId="urn:microsoft.com/office/officeart/2005/8/layout/default"/>
    <dgm:cxn modelId="{BBDB95DA-410F-4F3B-AB1F-D4CFEF464DCD}" type="presOf" srcId="{D2BDC491-E63F-427A-9D27-02412BE53EA2}" destId="{86182C8B-82F9-4F04-8704-316619D1DC4E}" srcOrd="0" destOrd="0" presId="urn:microsoft.com/office/officeart/2005/8/layout/default"/>
    <dgm:cxn modelId="{4F6533E9-C4EB-4AFB-AE72-B65BC06FCB7F}" srcId="{E110ECAD-4AE6-4201-96B3-D834791A5741}" destId="{4ED16D80-5BA1-4704-9E87-060E4B6BB10F}" srcOrd="0" destOrd="0" parTransId="{C395B50E-EFE4-46BE-B628-6074F3D5B6ED}" sibTransId="{9A95FBAC-FD36-4083-8C69-D385C2837D4D}"/>
    <dgm:cxn modelId="{DC9F61CA-BF10-450E-BEFC-D2989833303E}" type="presParOf" srcId="{8DDA89D9-B67F-4D72-9E8D-1B5B8644EDDD}" destId="{D9F309EB-AE39-44EA-B3FE-4EE3F0ECAEFE}" srcOrd="0" destOrd="0" presId="urn:microsoft.com/office/officeart/2005/8/layout/default"/>
    <dgm:cxn modelId="{68E1449E-7CF1-49EB-BA2A-18A17BCA339B}" type="presParOf" srcId="{8DDA89D9-B67F-4D72-9E8D-1B5B8644EDDD}" destId="{64021C17-436B-45F6-A705-7ED5EFBED867}" srcOrd="1" destOrd="0" presId="urn:microsoft.com/office/officeart/2005/8/layout/default"/>
    <dgm:cxn modelId="{57A9C680-CE24-4CCB-85EE-DFFC95877849}" type="presParOf" srcId="{8DDA89D9-B67F-4D72-9E8D-1B5B8644EDDD}" destId="{86182C8B-82F9-4F04-8704-316619D1DC4E}" srcOrd="2" destOrd="0" presId="urn:microsoft.com/office/officeart/2005/8/layout/default"/>
    <dgm:cxn modelId="{1B27FAB3-9523-4C96-AAFD-5B520FA2D12C}" type="presParOf" srcId="{8DDA89D9-B67F-4D72-9E8D-1B5B8644EDDD}" destId="{0B923312-56DD-4C94-A0BC-C0C19B58DA9D}" srcOrd="3" destOrd="0" presId="urn:microsoft.com/office/officeart/2005/8/layout/default"/>
    <dgm:cxn modelId="{8A1A09D5-3EE5-4DA5-A666-842FA76AF8BE}" type="presParOf" srcId="{8DDA89D9-B67F-4D72-9E8D-1B5B8644EDDD}" destId="{DBAA13C0-8419-4D6C-B2BF-C64972A15800}" srcOrd="4" destOrd="0" presId="urn:microsoft.com/office/officeart/2005/8/layout/default"/>
    <dgm:cxn modelId="{8F31A1D7-8AF8-42A9-896F-DEE7B60412E4}" type="presParOf" srcId="{8DDA89D9-B67F-4D72-9E8D-1B5B8644EDDD}" destId="{C1C678F6-AF6F-4467-A992-B94143A6CD85}" srcOrd="5" destOrd="0" presId="urn:microsoft.com/office/officeart/2005/8/layout/default"/>
    <dgm:cxn modelId="{BEEB8F21-FB4A-4F0C-9765-C1EFD1908BCD}" type="presParOf" srcId="{8DDA89D9-B67F-4D72-9E8D-1B5B8644EDDD}" destId="{688F6658-1571-4CB2-B1FA-A8D5E92CC09A}" srcOrd="6" destOrd="0" presId="urn:microsoft.com/office/officeart/2005/8/layout/default"/>
    <dgm:cxn modelId="{5FD09800-6DDC-49B0-84DD-2F3EECFD26D9}" type="presParOf" srcId="{8DDA89D9-B67F-4D72-9E8D-1B5B8644EDDD}" destId="{E1CE3BE9-9E8F-4BD6-9C01-D223D6FBFFFF}" srcOrd="7" destOrd="0" presId="urn:microsoft.com/office/officeart/2005/8/layout/default"/>
    <dgm:cxn modelId="{78E46059-307F-4DF7-96B8-9FCA5F04DD4D}" type="presParOf" srcId="{8DDA89D9-B67F-4D72-9E8D-1B5B8644EDDD}" destId="{79245691-C850-43C4-ACD4-A8E7A10A4786}" srcOrd="8" destOrd="0" presId="urn:microsoft.com/office/officeart/2005/8/layout/default"/>
    <dgm:cxn modelId="{7A44DEBC-38D7-4343-A3CD-D14EE3045F5E}" type="presParOf" srcId="{8DDA89D9-B67F-4D72-9E8D-1B5B8644EDDD}" destId="{342C4E8D-7659-4996-9C2E-98DA2692B70C}" srcOrd="9" destOrd="0" presId="urn:microsoft.com/office/officeart/2005/8/layout/default"/>
    <dgm:cxn modelId="{75D66033-61FD-4574-A6D9-167E2E2BD09D}" type="presParOf" srcId="{8DDA89D9-B67F-4D72-9E8D-1B5B8644EDDD}" destId="{B03E1FEE-636B-4BDD-8BA9-D54CF68BFCD3}"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EE5E0E-376C-494E-8F8F-1AF69F54FAEB}">
      <dsp:nvSpPr>
        <dsp:cNvPr id="0" name=""/>
        <dsp:cNvSpPr/>
      </dsp:nvSpPr>
      <dsp:spPr>
        <a:xfrm>
          <a:off x="4688" y="0"/>
          <a:ext cx="1437860" cy="4504765"/>
        </a:xfrm>
        <a:prstGeom prst="roundRect">
          <a:avLst>
            <a:gd name="adj" fmla="val 10000"/>
          </a:avLst>
        </a:prstGeom>
        <a:solidFill>
          <a:sysClr val="window" lastClr="FFFFFF">
            <a:hueOff val="0"/>
            <a:satOff val="0"/>
            <a:lumOff val="0"/>
            <a:alphaOff val="0"/>
          </a:sysClr>
        </a:solidFill>
        <a:ln w="28575"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1 – Introduction</a:t>
          </a:r>
        </a:p>
        <a:p>
          <a:pPr marL="0" lvl="0" indent="0" algn="ctr" defTabSz="622300">
            <a:lnSpc>
              <a:spcPct val="90000"/>
            </a:lnSpc>
            <a:spcBef>
              <a:spcPct val="0"/>
            </a:spcBef>
            <a:spcAft>
              <a:spcPct val="35000"/>
            </a:spcAft>
            <a:buNone/>
          </a:pPr>
          <a:r>
            <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is the purpose of the research?</a:t>
          </a:r>
        </a:p>
        <a:p>
          <a:pPr marL="0" lvl="0" indent="0" algn="ctr" defTabSz="622300">
            <a:lnSpc>
              <a:spcPct val="90000"/>
            </a:lnSpc>
            <a:spcBef>
              <a:spcPct val="0"/>
            </a:spcBef>
            <a:spcAft>
              <a:spcPct val="35000"/>
            </a:spcAft>
            <a:buNone/>
          </a:pPr>
          <a:endPar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Issue</a:t>
          </a:r>
        </a:p>
        <a:p>
          <a:pPr marL="0" lvl="0" indent="0" algn="ctr" defTabSz="622300">
            <a:lnSpc>
              <a:spcPct val="90000"/>
            </a:lnSpc>
            <a:spcBef>
              <a:spcPct val="0"/>
            </a:spcBef>
            <a:spcAft>
              <a:spcPct val="35000"/>
            </a:spcAft>
            <a:buNone/>
          </a:pPr>
          <a:endPar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Rationale</a:t>
          </a:r>
        </a:p>
        <a:p>
          <a:pPr marL="0" lvl="0" indent="0" algn="ctr" defTabSz="622300">
            <a:lnSpc>
              <a:spcPct val="90000"/>
            </a:lnSpc>
            <a:spcBef>
              <a:spcPct val="0"/>
            </a:spcBef>
            <a:spcAft>
              <a:spcPct val="35000"/>
            </a:spcAft>
            <a:buNone/>
          </a:pPr>
          <a:endPar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-Aim</a:t>
          </a: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Question </a:t>
          </a: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Objectives </a:t>
          </a:r>
        </a:p>
      </dsp:txBody>
      <dsp:txXfrm>
        <a:off x="46801" y="42113"/>
        <a:ext cx="1353634" cy="4420539"/>
      </dsp:txXfrm>
    </dsp:sp>
    <dsp:sp modelId="{3B67B150-2446-4D05-97A6-62AE8458C1F1}">
      <dsp:nvSpPr>
        <dsp:cNvPr id="0" name=""/>
        <dsp:cNvSpPr/>
      </dsp:nvSpPr>
      <dsp:spPr>
        <a:xfrm>
          <a:off x="1535852" y="2136685"/>
          <a:ext cx="197804" cy="231393"/>
        </a:xfrm>
        <a:prstGeom prst="rightArrow">
          <a:avLst>
            <a:gd name="adj1" fmla="val 60000"/>
            <a:gd name="adj2" fmla="val 50000"/>
          </a:avLst>
        </a:prstGeom>
        <a:solidFill>
          <a:sysClr val="windowText" lastClr="000000">
            <a:tint val="60000"/>
            <a:hueOff val="0"/>
            <a:satOff val="0"/>
            <a:lumOff val="0"/>
            <a:alphaOff val="0"/>
          </a:sys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TT" sz="900" kern="1200">
            <a:solidFill>
              <a:sysClr val="windowText" lastClr="000000">
                <a:hueOff val="0"/>
                <a:satOff val="0"/>
                <a:lumOff val="0"/>
                <a:alphaOff val="0"/>
              </a:sysClr>
            </a:solidFill>
            <a:latin typeface="Calibri" panose="020F0502020204030204"/>
            <a:ea typeface="+mn-ea"/>
            <a:cs typeface="+mn-cs"/>
          </a:endParaRPr>
        </a:p>
      </dsp:txBody>
      <dsp:txXfrm>
        <a:off x="1535852" y="2182964"/>
        <a:ext cx="138463" cy="138835"/>
      </dsp:txXfrm>
    </dsp:sp>
    <dsp:sp modelId="{61575975-598A-41BC-B318-5B064499811C}">
      <dsp:nvSpPr>
        <dsp:cNvPr id="0" name=""/>
        <dsp:cNvSpPr/>
      </dsp:nvSpPr>
      <dsp:spPr>
        <a:xfrm>
          <a:off x="1815764" y="880824"/>
          <a:ext cx="1573860" cy="2743115"/>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2 --</a:t>
          </a:r>
        </a:p>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Literature </a:t>
          </a:r>
        </a:p>
        <a:p>
          <a:pPr marL="0" lvl="0" indent="0" algn="ctr" defTabSz="622300">
            <a:lnSpc>
              <a:spcPct val="90000"/>
            </a:lnSpc>
            <a:spcBef>
              <a:spcPct val="0"/>
            </a:spcBef>
            <a:spcAft>
              <a:spcPct val="35000"/>
            </a:spcAft>
            <a:buNone/>
          </a:pPr>
          <a:r>
            <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is already Known about the topic?</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Review of Underlying Theory</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Previous Research</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-Models on the Topic</a:t>
          </a:r>
        </a:p>
      </dsp:txBody>
      <dsp:txXfrm>
        <a:off x="1861861" y="926921"/>
        <a:ext cx="1481666" cy="2650921"/>
      </dsp:txXfrm>
    </dsp:sp>
    <dsp:sp modelId="{8685C2EA-43E1-44F2-9611-B6ABF433D607}">
      <dsp:nvSpPr>
        <dsp:cNvPr id="0" name=""/>
        <dsp:cNvSpPr/>
      </dsp:nvSpPr>
      <dsp:spPr>
        <a:xfrm>
          <a:off x="3482928" y="2136685"/>
          <a:ext cx="197804" cy="231393"/>
        </a:xfrm>
        <a:prstGeom prst="rightArrow">
          <a:avLst>
            <a:gd name="adj1" fmla="val 60000"/>
            <a:gd name="adj2" fmla="val 50000"/>
          </a:avLst>
        </a:prstGeom>
        <a:solidFill>
          <a:sysClr val="windowText" lastClr="000000">
            <a:tint val="60000"/>
            <a:hueOff val="0"/>
            <a:satOff val="0"/>
            <a:lumOff val="0"/>
            <a:alphaOff val="0"/>
          </a:sys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TT" sz="900" kern="1200">
            <a:solidFill>
              <a:sysClr val="windowText" lastClr="000000">
                <a:hueOff val="0"/>
                <a:satOff val="0"/>
                <a:lumOff val="0"/>
                <a:alphaOff val="0"/>
              </a:sysClr>
            </a:solidFill>
            <a:latin typeface="Calibri" panose="020F0502020204030204"/>
            <a:ea typeface="+mn-ea"/>
            <a:cs typeface="+mn-cs"/>
          </a:endParaRPr>
        </a:p>
      </dsp:txBody>
      <dsp:txXfrm>
        <a:off x="3482928" y="2182964"/>
        <a:ext cx="138463" cy="138835"/>
      </dsp:txXfrm>
    </dsp:sp>
    <dsp:sp modelId="{A2455CC4-7552-45A1-8516-10C1D30A0992}">
      <dsp:nvSpPr>
        <dsp:cNvPr id="0" name=""/>
        <dsp:cNvSpPr/>
      </dsp:nvSpPr>
      <dsp:spPr>
        <a:xfrm>
          <a:off x="3762840" y="898235"/>
          <a:ext cx="1390676" cy="2708293"/>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3 – Research Design and Methodology</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How was the data collected?</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Research Paradigm</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Methodology</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Data Collection Methods  </a:t>
          </a:r>
        </a:p>
      </dsp:txBody>
      <dsp:txXfrm>
        <a:off x="3803572" y="938967"/>
        <a:ext cx="1309212" cy="2626829"/>
      </dsp:txXfrm>
    </dsp:sp>
    <dsp:sp modelId="{7F19AC50-3E14-409E-8A0A-4580FAAE5E3B}">
      <dsp:nvSpPr>
        <dsp:cNvPr id="0" name=""/>
        <dsp:cNvSpPr/>
      </dsp:nvSpPr>
      <dsp:spPr>
        <a:xfrm>
          <a:off x="5246820" y="2136685"/>
          <a:ext cx="197804" cy="231393"/>
        </a:xfrm>
        <a:prstGeom prst="rightArrow">
          <a:avLst>
            <a:gd name="adj1" fmla="val 60000"/>
            <a:gd name="adj2" fmla="val 50000"/>
          </a:avLst>
        </a:prstGeom>
        <a:solidFill>
          <a:sysClr val="windowText" lastClr="000000">
            <a:tint val="60000"/>
            <a:hueOff val="0"/>
            <a:satOff val="0"/>
            <a:lumOff val="0"/>
            <a:alphaOff val="0"/>
          </a:sys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TT" sz="900" kern="1200">
            <a:solidFill>
              <a:sysClr val="windowText" lastClr="000000">
                <a:hueOff val="0"/>
                <a:satOff val="0"/>
                <a:lumOff val="0"/>
                <a:alphaOff val="0"/>
              </a:sysClr>
            </a:solidFill>
            <a:latin typeface="Calibri" panose="020F0502020204030204"/>
            <a:ea typeface="+mn-ea"/>
            <a:cs typeface="+mn-cs"/>
          </a:endParaRPr>
        </a:p>
      </dsp:txBody>
      <dsp:txXfrm>
        <a:off x="5246820" y="2182964"/>
        <a:ext cx="138463" cy="138835"/>
      </dsp:txXfrm>
    </dsp:sp>
    <dsp:sp modelId="{1AA8EF85-351C-4CA4-ACFD-682CD2684F96}">
      <dsp:nvSpPr>
        <dsp:cNvPr id="0" name=""/>
        <dsp:cNvSpPr/>
      </dsp:nvSpPr>
      <dsp:spPr>
        <a:xfrm>
          <a:off x="5526732" y="889002"/>
          <a:ext cx="1433838" cy="2726760"/>
        </a:xfrm>
        <a:prstGeom prst="roundRect">
          <a:avLst>
            <a:gd name="adj" fmla="val 10000"/>
          </a:avLst>
        </a:prstGeom>
        <a:solidFill>
          <a:sysClr val="window" lastClr="FFFFFF">
            <a:hueOff val="0"/>
            <a:satOff val="0"/>
            <a:lumOff val="0"/>
            <a:alphaOff val="0"/>
          </a:sysClr>
        </a:solidFill>
        <a:ln w="1905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4- Findings and Analysis</a:t>
          </a:r>
        </a:p>
        <a:p>
          <a:pPr marL="0" lvl="0" indent="0" algn="ctr" defTabSz="622300">
            <a:lnSpc>
              <a:spcPct val="90000"/>
            </a:lnSpc>
            <a:spcBef>
              <a:spcPct val="0"/>
            </a:spcBef>
            <a:spcAft>
              <a:spcPct val="35000"/>
            </a:spcAft>
            <a:buNone/>
          </a:pPr>
          <a:r>
            <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are the results? </a:t>
          </a:r>
        </a:p>
        <a:p>
          <a:pPr marL="0" lvl="0" indent="0" algn="ctr" defTabSz="622300">
            <a:lnSpc>
              <a:spcPct val="90000"/>
            </a:lnSpc>
            <a:spcBef>
              <a:spcPct val="0"/>
            </a:spcBef>
            <a:spcAft>
              <a:spcPct val="35000"/>
            </a:spcAft>
            <a:buNone/>
          </a:pPr>
          <a:endParaRPr lang="en-TT" sz="1400" b="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Present Results</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Discussion</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Interpretation of findings using literature</a:t>
          </a:r>
        </a:p>
      </dsp:txBody>
      <dsp:txXfrm>
        <a:off x="5568728" y="930998"/>
        <a:ext cx="1349846" cy="2642768"/>
      </dsp:txXfrm>
    </dsp:sp>
    <dsp:sp modelId="{FBCA8D19-8C66-4E2C-A43B-4888F801EAEE}">
      <dsp:nvSpPr>
        <dsp:cNvPr id="0" name=""/>
        <dsp:cNvSpPr/>
      </dsp:nvSpPr>
      <dsp:spPr>
        <a:xfrm>
          <a:off x="7053875" y="2136685"/>
          <a:ext cx="197804" cy="231393"/>
        </a:xfrm>
        <a:prstGeom prst="rightArrow">
          <a:avLst>
            <a:gd name="adj1" fmla="val 60000"/>
            <a:gd name="adj2" fmla="val 50000"/>
          </a:avLst>
        </a:prstGeom>
        <a:solidFill>
          <a:sysClr val="windowText" lastClr="000000">
            <a:tint val="60000"/>
            <a:hueOff val="0"/>
            <a:satOff val="0"/>
            <a:lumOff val="0"/>
            <a:alphaOff val="0"/>
          </a:sys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TT" sz="900" kern="1200">
            <a:solidFill>
              <a:sysClr val="windowText" lastClr="000000">
                <a:hueOff val="0"/>
                <a:satOff val="0"/>
                <a:lumOff val="0"/>
                <a:alphaOff val="0"/>
              </a:sysClr>
            </a:solidFill>
            <a:latin typeface="Calibri" panose="020F0502020204030204"/>
            <a:ea typeface="+mn-ea"/>
            <a:cs typeface="+mn-cs"/>
          </a:endParaRPr>
        </a:p>
      </dsp:txBody>
      <dsp:txXfrm>
        <a:off x="7053875" y="2182964"/>
        <a:ext cx="138463" cy="138835"/>
      </dsp:txXfrm>
    </dsp:sp>
    <dsp:sp modelId="{B2ED1541-2949-4F39-BE83-C219E1BFE286}">
      <dsp:nvSpPr>
        <dsp:cNvPr id="0" name=""/>
        <dsp:cNvSpPr/>
      </dsp:nvSpPr>
      <dsp:spPr>
        <a:xfrm>
          <a:off x="7333787" y="11466"/>
          <a:ext cx="2026188" cy="4481832"/>
        </a:xfrm>
        <a:prstGeom prst="roundRect">
          <a:avLst>
            <a:gd name="adj" fmla="val 10000"/>
          </a:avLst>
        </a:prstGeom>
        <a:solidFill>
          <a:sysClr val="window" lastClr="FFFFFF">
            <a:hueOff val="0"/>
            <a:satOff val="0"/>
            <a:lumOff val="0"/>
            <a:alphaOff val="0"/>
          </a:sysClr>
        </a:solidFill>
        <a:ln w="28575"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CHAPTER 5</a:t>
          </a:r>
        </a:p>
        <a:p>
          <a:pPr marL="0" lvl="0" indent="0" algn="ctr" defTabSz="622300">
            <a:lnSpc>
              <a:spcPct val="90000"/>
            </a:lnSpc>
            <a:spcBef>
              <a:spcPct val="0"/>
            </a:spcBef>
            <a:spcAft>
              <a:spcPct val="35000"/>
            </a:spcAft>
            <a:buNone/>
          </a:pPr>
          <a:r>
            <a:rPr lang="en-TT" sz="1400" b="1"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Conclusion and Recommendations</a:t>
          </a: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What are the key findings?</a:t>
          </a: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Conclude on the findings for each research objective</a:t>
          </a: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endPar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0" lvl="0" indent="0" algn="ctr" defTabSz="622300">
            <a:lnSpc>
              <a:spcPct val="90000"/>
            </a:lnSpc>
            <a:spcBef>
              <a:spcPct val="0"/>
            </a:spcBef>
            <a:spcAft>
              <a:spcPct val="35000"/>
            </a:spcAft>
            <a:buNone/>
          </a:pPr>
          <a:r>
            <a:rPr lang="en-TT" sz="14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 Recommendation i.e. answer to the RQ   </a:t>
          </a:r>
        </a:p>
      </dsp:txBody>
      <dsp:txXfrm>
        <a:off x="7393132" y="70811"/>
        <a:ext cx="1907498" cy="4363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F309EB-AE39-44EA-B3FE-4EE3F0ECAEFE}">
      <dsp:nvSpPr>
        <dsp:cNvPr id="0" name=""/>
        <dsp:cNvSpPr/>
      </dsp:nvSpPr>
      <dsp:spPr>
        <a:xfrm>
          <a:off x="0" y="669544"/>
          <a:ext cx="2514939" cy="15089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t>Previous Modules </a:t>
          </a:r>
          <a:r>
            <a:rPr lang="en-TT" sz="3000" kern="1200" dirty="0" err="1"/>
            <a:t>Yr</a:t>
          </a:r>
          <a:r>
            <a:rPr lang="en-TT" sz="3000" kern="1200" dirty="0"/>
            <a:t> 1-2</a:t>
          </a:r>
        </a:p>
      </dsp:txBody>
      <dsp:txXfrm>
        <a:off x="0" y="669544"/>
        <a:ext cx="2514939" cy="1508963"/>
      </dsp:txXfrm>
    </dsp:sp>
    <dsp:sp modelId="{86182C8B-82F9-4F04-8704-316619D1DC4E}">
      <dsp:nvSpPr>
        <dsp:cNvPr id="0" name=""/>
        <dsp:cNvSpPr/>
      </dsp:nvSpPr>
      <dsp:spPr>
        <a:xfrm>
          <a:off x="2791230" y="705986"/>
          <a:ext cx="2514939" cy="150896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t>Your Interest</a:t>
          </a:r>
        </a:p>
      </dsp:txBody>
      <dsp:txXfrm>
        <a:off x="2791230" y="705986"/>
        <a:ext cx="2514939" cy="1508963"/>
      </dsp:txXfrm>
    </dsp:sp>
    <dsp:sp modelId="{DBAA13C0-8419-4D6C-B2BF-C64972A15800}">
      <dsp:nvSpPr>
        <dsp:cNvPr id="0" name=""/>
        <dsp:cNvSpPr/>
      </dsp:nvSpPr>
      <dsp:spPr>
        <a:xfrm>
          <a:off x="5532866" y="705986"/>
          <a:ext cx="2514939" cy="150896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solidFill>
                <a:schemeClr val="bg1"/>
              </a:solidFill>
            </a:rPr>
            <a:t>Career Path</a:t>
          </a:r>
        </a:p>
      </dsp:txBody>
      <dsp:txXfrm>
        <a:off x="5532866" y="705986"/>
        <a:ext cx="2514939" cy="1508963"/>
      </dsp:txXfrm>
    </dsp:sp>
    <dsp:sp modelId="{688F6658-1571-4CB2-B1FA-A8D5E92CC09A}">
      <dsp:nvSpPr>
        <dsp:cNvPr id="0" name=""/>
        <dsp:cNvSpPr/>
      </dsp:nvSpPr>
      <dsp:spPr>
        <a:xfrm>
          <a:off x="21905" y="2448276"/>
          <a:ext cx="2514939" cy="150896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t>BSc Specialization</a:t>
          </a:r>
        </a:p>
      </dsp:txBody>
      <dsp:txXfrm>
        <a:off x="21905" y="2448276"/>
        <a:ext cx="2514939" cy="1508963"/>
      </dsp:txXfrm>
    </dsp:sp>
    <dsp:sp modelId="{79245691-C850-43C4-ACD4-A8E7A10A4786}">
      <dsp:nvSpPr>
        <dsp:cNvPr id="0" name=""/>
        <dsp:cNvSpPr/>
      </dsp:nvSpPr>
      <dsp:spPr>
        <a:xfrm>
          <a:off x="2791230" y="2448276"/>
          <a:ext cx="2514939" cy="150896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t>Expertise</a:t>
          </a:r>
        </a:p>
      </dsp:txBody>
      <dsp:txXfrm>
        <a:off x="2791230" y="2448276"/>
        <a:ext cx="2514939" cy="1508963"/>
      </dsp:txXfrm>
    </dsp:sp>
    <dsp:sp modelId="{B03E1FEE-636B-4BDD-8BA9-D54CF68BFCD3}">
      <dsp:nvSpPr>
        <dsp:cNvPr id="0" name=""/>
        <dsp:cNvSpPr/>
      </dsp:nvSpPr>
      <dsp:spPr>
        <a:xfrm>
          <a:off x="5510735" y="2448276"/>
          <a:ext cx="2514939" cy="1508963"/>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TT" sz="3000" kern="1200" dirty="0">
              <a:solidFill>
                <a:srgbClr val="FF0000"/>
              </a:solidFill>
            </a:rPr>
            <a:t>PRACTICE</a:t>
          </a:r>
        </a:p>
      </dsp:txBody>
      <dsp:txXfrm>
        <a:off x="5510735" y="2448276"/>
        <a:ext cx="2514939" cy="15089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01T16:34:57.416"/>
    </inkml:context>
    <inkml:brush xml:id="br0">
      <inkml:brushProperty name="width" value="0.025" units="cm"/>
      <inkml:brushProperty name="height" value="0.025" units="cm"/>
      <inkml:brushProperty name="color" value="#E71224"/>
    </inkml:brush>
  </inkml:definitions>
  <inkml:trace contextRef="#ctx0" brushRef="#br0">0 0 12246,'0'0'32,"0"0"-32,0 0-8132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2EC54E-1591-4409-9496-B0B289E5EA25}" type="datetimeFigureOut">
              <a:rPr lang="en-TT" smtClean="0"/>
              <a:t>06/01/2026</a:t>
            </a:fld>
            <a:endParaRPr lang="en-T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87CBDB-D77A-4147-B4EC-0B24E858EA62}" type="slidenum">
              <a:rPr lang="en-TT" smtClean="0"/>
              <a:t>‹#›</a:t>
            </a:fld>
            <a:endParaRPr lang="en-TT"/>
          </a:p>
        </p:txBody>
      </p:sp>
    </p:spTree>
    <p:extLst>
      <p:ext uri="{BB962C8B-B14F-4D97-AF65-F5344CB8AC3E}">
        <p14:creationId xmlns:p14="http://schemas.microsoft.com/office/powerpoint/2010/main" val="4039756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345DEE-B049-4662-BBDE-FBAC86460734}" type="slidenum">
              <a:rPr lang="en-GB" smtClean="0"/>
              <a:pPr/>
              <a:t>3</a:t>
            </a:fld>
            <a:endParaRPr lang="en-GB"/>
          </a:p>
        </p:txBody>
      </p:sp>
    </p:spTree>
    <p:extLst>
      <p:ext uri="{BB962C8B-B14F-4D97-AF65-F5344CB8AC3E}">
        <p14:creationId xmlns:p14="http://schemas.microsoft.com/office/powerpoint/2010/main" val="1347922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latin typeface="Arial" panose="020B0604020202020204" pitchFamily="34" charset="0"/>
                <a:cs typeface="Arial" panose="020B0604020202020204" pitchFamily="34" charset="0"/>
              </a:rPr>
              <a:t>Please</a:t>
            </a:r>
            <a:r>
              <a:rPr lang="en-GB" sz="1200" dirty="0">
                <a:latin typeface="Arial" panose="020B0604020202020204" pitchFamily="34" charset="0"/>
                <a:cs typeface="Arial" panose="020B0604020202020204" pitchFamily="34" charset="0"/>
              </a:rPr>
              <a:t> immediately discuss this with your academic supervisor</a:t>
            </a:r>
            <a:r>
              <a:rPr lang="zh-CN" altLang="en-US" sz="1200"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If during the preparation of the dissertation, the focus and direction of the dissertation change substantially from that outlined in your Proposal</a:t>
            </a:r>
            <a:r>
              <a:rPr lang="en-US" altLang="zh-CN" sz="1200" dirty="0">
                <a:latin typeface="Arial" panose="020B0604020202020204" pitchFamily="34" charset="0"/>
                <a:cs typeface="Arial" panose="020B0604020202020204" pitchFamily="34" charset="0"/>
              </a:rPr>
              <a:t>.</a:t>
            </a:r>
            <a:endParaRPr lang="en-GB" sz="12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9036AFBE-F1F1-43A9-BCC6-2E62D891AB0C}" type="slidenum">
              <a:rPr lang="en-GB" smtClean="0"/>
              <a:t>4</a:t>
            </a:fld>
            <a:endParaRPr lang="en-GB"/>
          </a:p>
        </p:txBody>
      </p:sp>
    </p:spTree>
    <p:extLst>
      <p:ext uri="{BB962C8B-B14F-4D97-AF65-F5344CB8AC3E}">
        <p14:creationId xmlns:p14="http://schemas.microsoft.com/office/powerpoint/2010/main" val="2651812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345DEE-B049-4662-BBDE-FBAC86460734}" type="slidenum">
              <a:rPr lang="en-GB" smtClean="0"/>
              <a:pPr/>
              <a:t>5</a:t>
            </a:fld>
            <a:endParaRPr lang="en-GB"/>
          </a:p>
        </p:txBody>
      </p:sp>
    </p:spTree>
    <p:extLst>
      <p:ext uri="{BB962C8B-B14F-4D97-AF65-F5344CB8AC3E}">
        <p14:creationId xmlns:p14="http://schemas.microsoft.com/office/powerpoint/2010/main" val="2758647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4500">
                <a:solidFill>
                  <a:schemeClr val="accent1">
                    <a:lumMod val="5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accent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9B5205-197D-4106-B57B-2C400A2A143D}" type="datetimeFigureOut">
              <a:rPr lang="en-TT" smtClean="0"/>
              <a:t>06/01/2026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3822153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9B5205-197D-4106-B57B-2C400A2A143D}" type="datetimeFigureOut">
              <a:rPr lang="en-TT" smtClean="0"/>
              <a:t>06/01/2026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4248317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9B5205-197D-4106-B57B-2C400A2A143D}" type="datetimeFigureOut">
              <a:rPr lang="en-TT" smtClean="0"/>
              <a:t>06/01/2026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967846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solidFill>
                  <a:schemeClr val="accent1">
                    <a:lumMod val="50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3200">
                <a:solidFill>
                  <a:schemeClr val="accent1">
                    <a:lumMod val="50000"/>
                  </a:schemeClr>
                </a:solidFill>
              </a:defRPr>
            </a:lvl1pPr>
            <a:lvl2pPr>
              <a:defRPr sz="2800">
                <a:solidFill>
                  <a:schemeClr val="accent1">
                    <a:lumMod val="50000"/>
                  </a:schemeClr>
                </a:solidFill>
              </a:defRPr>
            </a:lvl2pPr>
            <a:lvl3pPr>
              <a:defRPr sz="2000">
                <a:solidFill>
                  <a:schemeClr val="accent1">
                    <a:lumMod val="50000"/>
                  </a:schemeClr>
                </a:solidFill>
              </a:defRPr>
            </a:lvl3pPr>
            <a:lvl4pPr>
              <a:defRPr sz="1800">
                <a:solidFill>
                  <a:schemeClr val="accent1">
                    <a:lumMod val="50000"/>
                  </a:schemeClr>
                </a:solidFill>
              </a:defRPr>
            </a:lvl4pPr>
            <a:lvl5pPr>
              <a:defRPr sz="1800">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9B5205-197D-4106-B57B-2C400A2A143D}" type="datetimeFigureOut">
              <a:rPr lang="en-TT" smtClean="0"/>
              <a:t>06/01/2026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2429207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51" y="4589467"/>
            <a:ext cx="105156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9B5205-197D-4106-B57B-2C400A2A143D}" type="datetimeFigureOut">
              <a:rPr lang="en-TT" smtClean="0"/>
              <a:t>06/01/2026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1462961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solidFill>
                  <a:schemeClr val="accent1">
                    <a:lumMod val="50000"/>
                  </a:schemeClr>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normAutofit/>
          </a:bodyPr>
          <a:lstStyle>
            <a:lvl1pPr>
              <a:defRPr sz="2800">
                <a:solidFill>
                  <a:schemeClr val="accent1">
                    <a:lumMod val="50000"/>
                  </a:schemeClr>
                </a:solidFill>
              </a:defRPr>
            </a:lvl1pPr>
            <a:lvl2pPr>
              <a:defRPr sz="2400">
                <a:solidFill>
                  <a:schemeClr val="accent1">
                    <a:lumMod val="50000"/>
                  </a:schemeClr>
                </a:solidFill>
              </a:defRPr>
            </a:lvl2pPr>
            <a:lvl3pPr>
              <a:defRPr sz="1800">
                <a:solidFill>
                  <a:schemeClr val="accent1">
                    <a:lumMod val="50000"/>
                  </a:schemeClr>
                </a:solidFill>
              </a:defRPr>
            </a:lvl3pPr>
            <a:lvl4pPr>
              <a:defRPr sz="1600">
                <a:solidFill>
                  <a:schemeClr val="accent1">
                    <a:lumMod val="50000"/>
                  </a:schemeClr>
                </a:solidFill>
              </a:defRPr>
            </a:lvl4pPr>
            <a:lvl5pPr>
              <a:defRPr sz="1600">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normAutofit/>
          </a:bodyPr>
          <a:lstStyle>
            <a:lvl1pPr>
              <a:defRPr sz="2800">
                <a:solidFill>
                  <a:schemeClr val="accent1">
                    <a:lumMod val="50000"/>
                  </a:schemeClr>
                </a:solidFill>
              </a:defRPr>
            </a:lvl1pPr>
            <a:lvl2pPr>
              <a:defRPr sz="2400">
                <a:solidFill>
                  <a:schemeClr val="accent1">
                    <a:lumMod val="50000"/>
                  </a:schemeClr>
                </a:solidFill>
              </a:defRPr>
            </a:lvl2pPr>
            <a:lvl3pPr>
              <a:defRPr sz="1800">
                <a:solidFill>
                  <a:schemeClr val="accent1">
                    <a:lumMod val="50000"/>
                  </a:schemeClr>
                </a:solidFill>
              </a:defRPr>
            </a:lvl3pPr>
            <a:lvl4pPr>
              <a:defRPr sz="1600">
                <a:solidFill>
                  <a:schemeClr val="accent1">
                    <a:lumMod val="50000"/>
                  </a:schemeClr>
                </a:solidFill>
              </a:defRPr>
            </a:lvl4pPr>
            <a:lvl5pPr>
              <a:defRPr sz="1600">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9B5205-197D-4106-B57B-2C400A2A143D}" type="datetimeFigureOut">
              <a:rPr lang="en-TT" smtClean="0"/>
              <a:t>06/01/2026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351643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normAutofit/>
          </a:bodyPr>
          <a:lstStyle>
            <a:lvl1pPr>
              <a:defRPr sz="4000">
                <a:solidFill>
                  <a:schemeClr val="accent1">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normAutofit/>
          </a:bodyPr>
          <a:lstStyle>
            <a:lvl1pPr marL="0" indent="0">
              <a:buNone/>
              <a:defRPr sz="2400" b="1">
                <a:solidFill>
                  <a:schemeClr val="accent1">
                    <a:lumMod val="5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normAutofit/>
          </a:bodyPr>
          <a:lstStyle>
            <a:lvl1pPr>
              <a:defRPr sz="2400">
                <a:solidFill>
                  <a:schemeClr val="accent1">
                    <a:lumMod val="50000"/>
                  </a:schemeClr>
                </a:solidFill>
              </a:defRPr>
            </a:lvl1pPr>
            <a:lvl2pPr>
              <a:defRPr sz="2000">
                <a:solidFill>
                  <a:schemeClr val="accent1">
                    <a:lumMod val="50000"/>
                  </a:schemeClr>
                </a:solidFill>
              </a:defRPr>
            </a:lvl2pPr>
            <a:lvl3pPr>
              <a:defRPr sz="1600">
                <a:solidFill>
                  <a:schemeClr val="accent1">
                    <a:lumMod val="50000"/>
                  </a:schemeClr>
                </a:solidFill>
              </a:defRPr>
            </a:lvl3pPr>
            <a:lvl4pPr>
              <a:defRPr sz="1400">
                <a:solidFill>
                  <a:schemeClr val="accent1">
                    <a:lumMod val="50000"/>
                  </a:schemeClr>
                </a:solidFill>
              </a:defRPr>
            </a:lvl4pPr>
            <a:lvl5pPr>
              <a:defRPr sz="1400">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2" y="1681163"/>
            <a:ext cx="5183188" cy="823912"/>
          </a:xfrm>
        </p:spPr>
        <p:txBody>
          <a:bodyPr anchor="b">
            <a:normAutofit/>
          </a:bodyPr>
          <a:lstStyle>
            <a:lvl1pPr marL="0" indent="0">
              <a:buNone/>
              <a:defRPr sz="2400" b="1">
                <a:solidFill>
                  <a:schemeClr val="accent1">
                    <a:lumMod val="5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2" y="2505075"/>
            <a:ext cx="5183188" cy="3684588"/>
          </a:xfrm>
        </p:spPr>
        <p:txBody>
          <a:bodyPr>
            <a:normAutofit/>
          </a:bodyPr>
          <a:lstStyle>
            <a:lvl1pPr>
              <a:defRPr sz="2400">
                <a:solidFill>
                  <a:schemeClr val="accent1">
                    <a:lumMod val="50000"/>
                  </a:schemeClr>
                </a:solidFill>
              </a:defRPr>
            </a:lvl1pPr>
            <a:lvl2pPr>
              <a:defRPr sz="2000">
                <a:solidFill>
                  <a:schemeClr val="accent1">
                    <a:lumMod val="50000"/>
                  </a:schemeClr>
                </a:solidFill>
              </a:defRPr>
            </a:lvl2pPr>
            <a:lvl3pPr>
              <a:defRPr sz="1600">
                <a:solidFill>
                  <a:schemeClr val="accent1">
                    <a:lumMod val="50000"/>
                  </a:schemeClr>
                </a:solidFill>
              </a:defRPr>
            </a:lvl3pPr>
            <a:lvl4pPr>
              <a:defRPr sz="1400">
                <a:solidFill>
                  <a:schemeClr val="accent1">
                    <a:lumMod val="50000"/>
                  </a:schemeClr>
                </a:solidFill>
              </a:defRPr>
            </a:lvl4pPr>
            <a:lvl5pPr>
              <a:defRPr sz="1400">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9B5205-197D-4106-B57B-2C400A2A143D}" type="datetimeFigureOut">
              <a:rPr lang="en-TT" smtClean="0"/>
              <a:t>06/01/2026</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1857401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solidFill>
                  <a:schemeClr val="accent1">
                    <a:lumMod val="50000"/>
                  </a:schemeClr>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9B5205-197D-4106-B57B-2C400A2A143D}" type="datetimeFigureOut">
              <a:rPr lang="en-TT" smtClean="0"/>
              <a:t>06/01/2026</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2207676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B5205-197D-4106-B57B-2C400A2A143D}" type="datetimeFigureOut">
              <a:rPr lang="en-TT" smtClean="0"/>
              <a:t>06/01/2026</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177001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5183188" y="987429"/>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9B5205-197D-4106-B57B-2C400A2A143D}" type="datetimeFigureOut">
              <a:rPr lang="en-TT" smtClean="0"/>
              <a:t>06/01/2026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398299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9"/>
            <a:ext cx="617220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9B5205-197D-4106-B57B-2C400A2A143D}" type="datetimeFigureOut">
              <a:rPr lang="en-TT" smtClean="0"/>
              <a:t>06/01/2026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EBEEAED3-5C45-485B-A110-F2D0547AD64D}" type="slidenum">
              <a:rPr lang="en-TT" smtClean="0"/>
              <a:t>‹#›</a:t>
            </a:fld>
            <a:endParaRPr lang="en-TT"/>
          </a:p>
        </p:txBody>
      </p:sp>
    </p:spTree>
    <p:extLst>
      <p:ext uri="{BB962C8B-B14F-4D97-AF65-F5344CB8AC3E}">
        <p14:creationId xmlns:p14="http://schemas.microsoft.com/office/powerpoint/2010/main" val="358490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D9B5205-197D-4106-B57B-2C400A2A143D}" type="datetimeFigureOut">
              <a:rPr lang="en-TT" smtClean="0"/>
              <a:t>06/01/2026</a:t>
            </a:fld>
            <a:endParaRPr lang="en-TT"/>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TT"/>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EEAED3-5C45-485B-A110-F2D0547AD64D}" type="slidenum">
              <a:rPr lang="en-TT" smtClean="0"/>
              <a:t>‹#›</a:t>
            </a:fld>
            <a:endParaRPr lang="en-TT"/>
          </a:p>
        </p:txBody>
      </p:sp>
    </p:spTree>
    <p:extLst>
      <p:ext uri="{BB962C8B-B14F-4D97-AF65-F5344CB8AC3E}">
        <p14:creationId xmlns:p14="http://schemas.microsoft.com/office/powerpoint/2010/main" val="8560773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4000" kern="1200">
          <a:solidFill>
            <a:schemeClr val="accent1">
              <a:lumMod val="50000"/>
            </a:schemeClr>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accent1">
              <a:lumMod val="50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accent1">
              <a:lumMod val="50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accent1">
              <a:lumMod val="50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accent1">
              <a:lumMod val="50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accent1">
              <a:lumMod val="50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hrasebank.manchester.ac.u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1.png"/><Relationship Id="rId7" Type="http://schemas.openxmlformats.org/officeDocument/2006/relationships/diagramColors" Target="../diagrams/colors2.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hyperlink" Target="https://scholar.google.com/" TargetMode="External"/><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hyperlink" Target="https://www.sciencedirect.com/" TargetMode="External"/><Relationship Id="rId1" Type="http://schemas.openxmlformats.org/officeDocument/2006/relationships/slideLayout" Target="../slideLayouts/slideLayout6.xml"/><Relationship Id="rId6" Type="http://schemas.openxmlformats.org/officeDocument/2006/relationships/hyperlink" Target="https://www.tandfonline.com/" TargetMode="External"/><Relationship Id="rId5" Type="http://schemas.openxmlformats.org/officeDocument/2006/relationships/image" Target="../media/image5.png"/><Relationship Id="rId4" Type="http://schemas.openxmlformats.org/officeDocument/2006/relationships/hyperlink" Target="https://www.emerald.com/insight/" TargetMode="External"/><Relationship Id="rId9"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8" Type="http://schemas.openxmlformats.org/officeDocument/2006/relationships/hyperlink" Target="https://anglia.primo.exlibrisgroup.com/permalink/44APU_INST/1il1k4/alma999334240202051" TargetMode="External"/><Relationship Id="rId3" Type="http://schemas.openxmlformats.org/officeDocument/2006/relationships/hyperlink" Target="https://research.ebsco.com/c/6usfxb" TargetMode="External"/><Relationship Id="rId7" Type="http://schemas.openxmlformats.org/officeDocument/2006/relationships/hyperlink" Target="https://anglia.primo.exlibrisgroup.com/permalink/f/lq7jmi/44APU_ALMA6165948220002051" TargetMode="External"/><Relationship Id="rId2" Type="http://schemas.openxmlformats.org/officeDocument/2006/relationships/hyperlink" Target="https://myaru.sharepoint.com/sites/student-library/SitePages/partner-access.aspx" TargetMode="External"/><Relationship Id="rId1" Type="http://schemas.openxmlformats.org/officeDocument/2006/relationships/slideLayout" Target="../slideLayouts/slideLayout2.xml"/><Relationship Id="rId6" Type="http://schemas.openxmlformats.org/officeDocument/2006/relationships/hyperlink" Target="https://anglia.primo.exlibrisgroup.com/permalink/44APU_INST/1il1k4/alma999455539602051" TargetMode="External"/><Relationship Id="rId5" Type="http://schemas.openxmlformats.org/officeDocument/2006/relationships/hyperlink" Target="https://anglia.primo.exlibrisgroup.com/permalink/44APU_INST/1il1k4/alma999577626802051" TargetMode="External"/><Relationship Id="rId4" Type="http://schemas.openxmlformats.org/officeDocument/2006/relationships/hyperlink" Target="https://gbr01.safelinks.protection.outlook.com/?url=https://research.ebsco.com/c/6usfxb&amp;data=05%7c02%7candrew.boulden%40aru.ac.uk%7c5c8dc3e6dea94113065408de0caf76c1%7c5f35c3da39ae46329ac1afc2f25d2852%7c0%7c0%7c638962144911876716%7cUnknown%7cTWFpbGZsb3d8eyJFbXB0eU1hcGkiOnRydWUsIlYiOiIwLjAuMDAwMCIsIlAiOiJXaW4zMiIsIkFOIjoiTWFpbCIsIldUIjoyfQ%3D%3D%7c0%7c%7c%7c&amp;sdata=bnqAFiRoYpwcmrJgsHVHyR/FzEOt98HCzJqs9QAamck%3D&amp;reserved=0" TargetMode="External"/><Relationship Id="rId9" Type="http://schemas.openxmlformats.org/officeDocument/2006/relationships/hyperlink" Target="https://anglia.primo.exlibrisgroup.com/permalink/f/lq7jmi/44APU_ALMA6139617740002051"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anvas.anglia.ac.uk/courses/47363/modules/items/2899287"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UG%20Worksheet1-Research%20Description%20v1.2.do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TT" dirty="0"/>
              <a:t>UGMP Workshop 1</a:t>
            </a:r>
            <a:br>
              <a:rPr lang="en-TT" dirty="0"/>
            </a:br>
            <a:r>
              <a:rPr lang="en-TT" dirty="0"/>
              <a:t> 2025-26</a:t>
            </a:r>
          </a:p>
        </p:txBody>
      </p:sp>
      <p:sp>
        <p:nvSpPr>
          <p:cNvPr id="3" name="Subtitle 2"/>
          <p:cNvSpPr>
            <a:spLocks noGrp="1"/>
          </p:cNvSpPr>
          <p:nvPr>
            <p:ph type="subTitle" idx="1"/>
          </p:nvPr>
        </p:nvSpPr>
        <p:spPr/>
        <p:txBody>
          <a:bodyPr/>
          <a:lstStyle/>
          <a:p>
            <a:r>
              <a:rPr lang="en-TT" dirty="0"/>
              <a:t>Meeting 1- Setting the Stage</a:t>
            </a:r>
          </a:p>
          <a:p>
            <a:endParaRPr lang="en-TT" dirty="0"/>
          </a:p>
          <a:p>
            <a:r>
              <a:rPr lang="en-TT" dirty="0"/>
              <a:t>Dr Andre Samuel</a:t>
            </a:r>
          </a:p>
        </p:txBody>
      </p:sp>
    </p:spTree>
    <p:extLst>
      <p:ext uri="{BB962C8B-B14F-4D97-AF65-F5344CB8AC3E}">
        <p14:creationId xmlns:p14="http://schemas.microsoft.com/office/powerpoint/2010/main" val="13361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3CA70-473A-49A8-8B3D-09C1C274D185}"/>
              </a:ext>
            </a:extLst>
          </p:cNvPr>
          <p:cNvSpPr>
            <a:spLocks noGrp="1"/>
          </p:cNvSpPr>
          <p:nvPr>
            <p:ph type="title"/>
          </p:nvPr>
        </p:nvSpPr>
        <p:spPr/>
        <p:txBody>
          <a:bodyPr/>
          <a:lstStyle/>
          <a:p>
            <a:r>
              <a:rPr lang="en-GB" dirty="0"/>
              <a:t>UGMP Report Structure</a:t>
            </a:r>
          </a:p>
        </p:txBody>
      </p:sp>
      <p:sp>
        <p:nvSpPr>
          <p:cNvPr id="3" name="Content Placeholder 2">
            <a:extLst>
              <a:ext uri="{FF2B5EF4-FFF2-40B4-BE49-F238E27FC236}">
                <a16:creationId xmlns:a16="http://schemas.microsoft.com/office/drawing/2014/main" id="{F3753BA6-E600-4053-8D36-3ADDBAF09973}"/>
              </a:ext>
            </a:extLst>
          </p:cNvPr>
          <p:cNvSpPr>
            <a:spLocks noGrp="1"/>
          </p:cNvSpPr>
          <p:nvPr>
            <p:ph idx="1"/>
          </p:nvPr>
        </p:nvSpPr>
        <p:spPr>
          <a:xfrm>
            <a:off x="838200" y="1568824"/>
            <a:ext cx="10515600" cy="4608139"/>
          </a:xfrm>
        </p:spPr>
        <p:txBody>
          <a:bodyPr>
            <a:normAutofit fontScale="62500" lnSpcReduction="20000"/>
          </a:bodyPr>
          <a:lstStyle/>
          <a:p>
            <a:pPr algn="l">
              <a:lnSpc>
                <a:spcPct val="120000"/>
              </a:lnSpc>
            </a:pPr>
            <a:r>
              <a:rPr lang="en-GB" b="1" i="0" dirty="0">
                <a:solidFill>
                  <a:srgbClr val="2D3B45"/>
                </a:solidFill>
                <a:effectLst/>
                <a:latin typeface="Lato Extended"/>
              </a:rPr>
              <a:t>Title Page</a:t>
            </a:r>
          </a:p>
          <a:p>
            <a:pPr algn="l">
              <a:lnSpc>
                <a:spcPct val="120000"/>
              </a:lnSpc>
            </a:pPr>
            <a:r>
              <a:rPr lang="en-GB" b="1" dirty="0">
                <a:solidFill>
                  <a:srgbClr val="2D3B45"/>
                </a:solidFill>
                <a:latin typeface="Lato Extended"/>
              </a:rPr>
              <a:t>Declaration Page</a:t>
            </a:r>
          </a:p>
          <a:p>
            <a:pPr algn="l">
              <a:lnSpc>
                <a:spcPct val="120000"/>
              </a:lnSpc>
            </a:pPr>
            <a:r>
              <a:rPr lang="en-GB" b="1" i="0" dirty="0">
                <a:solidFill>
                  <a:srgbClr val="2D3B45"/>
                </a:solidFill>
                <a:effectLst/>
                <a:latin typeface="Lato Extended"/>
              </a:rPr>
              <a:t>Acknowledgement</a:t>
            </a:r>
          </a:p>
          <a:p>
            <a:pPr algn="l">
              <a:lnSpc>
                <a:spcPct val="120000"/>
              </a:lnSpc>
            </a:pPr>
            <a:r>
              <a:rPr lang="en-GB" b="1" i="0" dirty="0">
                <a:solidFill>
                  <a:srgbClr val="2D3B45"/>
                </a:solidFill>
                <a:effectLst/>
                <a:latin typeface="Lato Extended"/>
              </a:rPr>
              <a:t>Abstract</a:t>
            </a:r>
            <a:endParaRPr lang="en-GB" b="0" i="0" dirty="0">
              <a:solidFill>
                <a:srgbClr val="2D3B45"/>
              </a:solidFill>
              <a:effectLst/>
              <a:latin typeface="Lato Extended"/>
            </a:endParaRPr>
          </a:p>
          <a:p>
            <a:pPr lvl="1">
              <a:lnSpc>
                <a:spcPct val="120000"/>
              </a:lnSpc>
            </a:pPr>
            <a:r>
              <a:rPr lang="en-GB" b="0" i="0" dirty="0">
                <a:solidFill>
                  <a:srgbClr val="2D3B45"/>
                </a:solidFill>
                <a:effectLst/>
                <a:latin typeface="Lato Extended"/>
              </a:rPr>
              <a:t>Set out on a page of its own immediately after the title page. The abstract is likely to be the last section to be written. It is a short (200 words maximum.) summary of the project (not an introduction) and should indicate the nature and scope of the work, outlining the research problem, key issues, findings, how you obtained your results and your conclusion/recommendations.</a:t>
            </a:r>
          </a:p>
          <a:p>
            <a:pPr algn="l">
              <a:lnSpc>
                <a:spcPct val="120000"/>
              </a:lnSpc>
            </a:pPr>
            <a:r>
              <a:rPr lang="en-GB" b="1" i="0" dirty="0">
                <a:solidFill>
                  <a:srgbClr val="2D3B45"/>
                </a:solidFill>
                <a:effectLst/>
                <a:latin typeface="Lato Extended"/>
              </a:rPr>
              <a:t>Table of Contents</a:t>
            </a:r>
            <a:endParaRPr lang="en-GB" b="0" i="0" dirty="0">
              <a:solidFill>
                <a:srgbClr val="2D3B45"/>
              </a:solidFill>
              <a:effectLst/>
              <a:latin typeface="Lato Extended"/>
            </a:endParaRPr>
          </a:p>
          <a:p>
            <a:pPr lvl="1">
              <a:lnSpc>
                <a:spcPct val="120000"/>
              </a:lnSpc>
            </a:pPr>
            <a:r>
              <a:rPr lang="en-GB" b="0" i="0" dirty="0">
                <a:solidFill>
                  <a:srgbClr val="2D3B45"/>
                </a:solidFill>
                <a:effectLst/>
                <a:latin typeface="Lato Extended"/>
              </a:rPr>
              <a:t>An outline of the whole project in list form, setting out the order of the sections, with page numbers. It is conventional to number the preliminary pages (abstract, table of contents) with lower case Roman numerals (i.e. (</a:t>
            </a:r>
            <a:r>
              <a:rPr lang="en-GB" b="0" i="0" dirty="0" err="1">
                <a:solidFill>
                  <a:srgbClr val="2D3B45"/>
                </a:solidFill>
                <a:effectLst/>
                <a:latin typeface="Lato Extended"/>
              </a:rPr>
              <a:t>i</a:t>
            </a:r>
            <a:r>
              <a:rPr lang="en-GB" b="0" i="0" dirty="0">
                <a:solidFill>
                  <a:srgbClr val="2D3B45"/>
                </a:solidFill>
                <a:effectLst/>
                <a:latin typeface="Lato Extended"/>
              </a:rPr>
              <a:t>), (ii), (iii) etc.) and the main text pages (starting with the first chapter) in Arabic numerals (1, 2, 3, etc.) as shown in the next page.</a:t>
            </a:r>
          </a:p>
          <a:p>
            <a:pPr lvl="1">
              <a:lnSpc>
                <a:spcPct val="120000"/>
              </a:lnSpc>
            </a:pPr>
            <a:endParaRPr lang="en-GB" b="0" i="0" dirty="0">
              <a:solidFill>
                <a:srgbClr val="2D3B45"/>
              </a:solidFill>
              <a:effectLst/>
              <a:latin typeface="Lato Extended"/>
            </a:endParaRPr>
          </a:p>
          <a:p>
            <a:pPr marL="0" indent="0">
              <a:buNone/>
            </a:pPr>
            <a:endParaRPr lang="en-GB" dirty="0"/>
          </a:p>
        </p:txBody>
      </p:sp>
    </p:spTree>
    <p:extLst>
      <p:ext uri="{BB962C8B-B14F-4D97-AF65-F5344CB8AC3E}">
        <p14:creationId xmlns:p14="http://schemas.microsoft.com/office/powerpoint/2010/main" val="35634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DE460-562C-4D95-8F41-C520E1924677}"/>
              </a:ext>
            </a:extLst>
          </p:cNvPr>
          <p:cNvSpPr>
            <a:spLocks noGrp="1"/>
          </p:cNvSpPr>
          <p:nvPr>
            <p:ph type="title"/>
          </p:nvPr>
        </p:nvSpPr>
        <p:spPr/>
        <p:txBody>
          <a:bodyPr/>
          <a:lstStyle/>
          <a:p>
            <a:r>
              <a:rPr lang="en-GB" dirty="0"/>
              <a:t>UGMP Report Structure</a:t>
            </a:r>
          </a:p>
        </p:txBody>
      </p:sp>
      <p:sp>
        <p:nvSpPr>
          <p:cNvPr id="3" name="Content Placeholder 2">
            <a:extLst>
              <a:ext uri="{FF2B5EF4-FFF2-40B4-BE49-F238E27FC236}">
                <a16:creationId xmlns:a16="http://schemas.microsoft.com/office/drawing/2014/main" id="{B1DA8F11-75EB-4A30-AFFE-86B6F36E8BF5}"/>
              </a:ext>
            </a:extLst>
          </p:cNvPr>
          <p:cNvSpPr>
            <a:spLocks noGrp="1"/>
          </p:cNvSpPr>
          <p:nvPr>
            <p:ph idx="1"/>
          </p:nvPr>
        </p:nvSpPr>
        <p:spPr/>
        <p:txBody>
          <a:bodyPr>
            <a:normAutofit fontScale="55000" lnSpcReduction="20000"/>
          </a:bodyPr>
          <a:lstStyle/>
          <a:p>
            <a:pPr algn="l">
              <a:lnSpc>
                <a:spcPct val="120000"/>
              </a:lnSpc>
            </a:pPr>
            <a:r>
              <a:rPr lang="en-GB" b="1" i="0" dirty="0">
                <a:solidFill>
                  <a:srgbClr val="2D3B45"/>
                </a:solidFill>
                <a:effectLst/>
                <a:latin typeface="Lato Extended"/>
              </a:rPr>
              <a:t>Lists of tables and figures</a:t>
            </a:r>
            <a:endParaRPr lang="en-GB" b="0" i="0" dirty="0">
              <a:solidFill>
                <a:srgbClr val="2D3B45"/>
              </a:solidFill>
              <a:effectLst/>
              <a:latin typeface="Lato Extended"/>
            </a:endParaRPr>
          </a:p>
          <a:p>
            <a:pPr lvl="1">
              <a:lnSpc>
                <a:spcPct val="120000"/>
              </a:lnSpc>
            </a:pPr>
            <a:r>
              <a:rPr lang="en-GB" b="0" i="0" dirty="0">
                <a:solidFill>
                  <a:srgbClr val="2D3B45"/>
                </a:solidFill>
                <a:effectLst/>
                <a:latin typeface="Lato Extended"/>
              </a:rPr>
              <a:t>You should present separate lists tables and figures you have included and their page numbers at the beginning of your report/project.</a:t>
            </a:r>
          </a:p>
          <a:p>
            <a:pPr lvl="1">
              <a:lnSpc>
                <a:spcPct val="120000"/>
              </a:lnSpc>
            </a:pPr>
            <a:r>
              <a:rPr lang="en-GB" b="0" i="0" dirty="0">
                <a:solidFill>
                  <a:srgbClr val="2D3B45"/>
                </a:solidFill>
                <a:effectLst/>
                <a:latin typeface="Lato Extended"/>
              </a:rPr>
              <a:t>A table is a presentation of data in tabular form; a figure is a diagrammatic representation of data or other material. Tables and figures should be clearly and consistently numbered, either above or below the table or figure.</a:t>
            </a:r>
          </a:p>
          <a:p>
            <a:pPr lvl="1">
              <a:lnSpc>
                <a:spcPct val="120000"/>
              </a:lnSpc>
            </a:pPr>
            <a:r>
              <a:rPr lang="en-GB" b="0" i="0" dirty="0">
                <a:solidFill>
                  <a:srgbClr val="2D3B45"/>
                </a:solidFill>
                <a:effectLst/>
                <a:latin typeface="Lato Extended"/>
              </a:rPr>
              <a:t>Each table and figure should have a separate heading (caption). The reader should be able to understand what the table or figure is about from this heading / caption without referring to the text for explanations. Nevertheless, they need to be discussed and analysed in the text. The numbers of the tables and the figures you use in the text and in the lists at the beginning should correspond exactly.</a:t>
            </a:r>
          </a:p>
          <a:p>
            <a:pPr algn="l">
              <a:lnSpc>
                <a:spcPct val="120000"/>
              </a:lnSpc>
            </a:pPr>
            <a:r>
              <a:rPr lang="en-GB" b="1" i="0" dirty="0">
                <a:solidFill>
                  <a:srgbClr val="2D3B45"/>
                </a:solidFill>
                <a:effectLst/>
                <a:latin typeface="Lato Extended"/>
              </a:rPr>
              <a:t>Main body of document, appropriately structured </a:t>
            </a:r>
            <a:r>
              <a:rPr lang="en-GB" b="0" i="1" dirty="0">
                <a:solidFill>
                  <a:srgbClr val="2D3B45"/>
                </a:solidFill>
                <a:effectLst/>
                <a:latin typeface="Lato Extended"/>
              </a:rPr>
              <a:t>(this structure may vary depending on the nature of your report.) </a:t>
            </a:r>
            <a:r>
              <a:rPr lang="en-GB" b="1" i="1" dirty="0">
                <a:solidFill>
                  <a:srgbClr val="FF0000"/>
                </a:solidFill>
                <a:effectLst/>
                <a:latin typeface="Lato Extended"/>
              </a:rPr>
              <a:t>Chapter 1-5</a:t>
            </a:r>
            <a:endParaRPr lang="en-GB" b="1" i="0" dirty="0">
              <a:solidFill>
                <a:srgbClr val="FF0000"/>
              </a:solidFill>
              <a:effectLst/>
              <a:latin typeface="Lato Extended"/>
            </a:endParaRPr>
          </a:p>
          <a:p>
            <a:pPr algn="l">
              <a:lnSpc>
                <a:spcPct val="120000"/>
              </a:lnSpc>
            </a:pPr>
            <a:r>
              <a:rPr lang="en-GB" b="1" i="0" dirty="0">
                <a:solidFill>
                  <a:srgbClr val="2D3B45"/>
                </a:solidFill>
                <a:effectLst/>
                <a:latin typeface="Lato Extended"/>
              </a:rPr>
              <a:t>References</a:t>
            </a:r>
            <a:endParaRPr lang="en-GB" b="0" i="0" dirty="0">
              <a:solidFill>
                <a:srgbClr val="2D3B45"/>
              </a:solidFill>
              <a:effectLst/>
              <a:latin typeface="Lato Extended"/>
            </a:endParaRPr>
          </a:p>
          <a:p>
            <a:pPr algn="l">
              <a:lnSpc>
                <a:spcPct val="120000"/>
              </a:lnSpc>
            </a:pPr>
            <a:r>
              <a:rPr lang="en-GB" b="1" i="0" dirty="0">
                <a:solidFill>
                  <a:srgbClr val="2D3B45"/>
                </a:solidFill>
                <a:effectLst/>
                <a:latin typeface="Lato Extended"/>
              </a:rPr>
              <a:t>Appendices </a:t>
            </a:r>
            <a:r>
              <a:rPr lang="en-GB" b="0" i="1" dirty="0">
                <a:solidFill>
                  <a:srgbClr val="2D3B45"/>
                </a:solidFill>
                <a:effectLst/>
                <a:latin typeface="Lato Extended"/>
              </a:rPr>
              <a:t>(these should only contain material which is genuinely supportive of the argument in the main body of the report</a:t>
            </a:r>
            <a:r>
              <a:rPr lang="en-GB" b="0" i="0" dirty="0">
                <a:solidFill>
                  <a:srgbClr val="2D3B45"/>
                </a:solidFill>
                <a:effectLst/>
                <a:latin typeface="Lato Extended"/>
              </a:rPr>
              <a:t>).</a:t>
            </a:r>
          </a:p>
        </p:txBody>
      </p:sp>
    </p:spTree>
    <p:extLst>
      <p:ext uri="{BB962C8B-B14F-4D97-AF65-F5344CB8AC3E}">
        <p14:creationId xmlns:p14="http://schemas.microsoft.com/office/powerpoint/2010/main" val="405139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BBB0-B4F9-4420-9332-7D67A4E94A6B}"/>
              </a:ext>
            </a:extLst>
          </p:cNvPr>
          <p:cNvSpPr>
            <a:spLocks noGrp="1"/>
          </p:cNvSpPr>
          <p:nvPr>
            <p:ph type="title"/>
          </p:nvPr>
        </p:nvSpPr>
        <p:spPr/>
        <p:txBody>
          <a:bodyPr/>
          <a:lstStyle/>
          <a:p>
            <a:r>
              <a:rPr lang="en-GB" dirty="0"/>
              <a:t>UGMP Report Structure</a:t>
            </a:r>
          </a:p>
        </p:txBody>
      </p:sp>
      <p:sp>
        <p:nvSpPr>
          <p:cNvPr id="3" name="Content Placeholder 2">
            <a:extLst>
              <a:ext uri="{FF2B5EF4-FFF2-40B4-BE49-F238E27FC236}">
                <a16:creationId xmlns:a16="http://schemas.microsoft.com/office/drawing/2014/main" id="{947F206C-088A-4A2A-BBC5-C95B6286795D}"/>
              </a:ext>
            </a:extLst>
          </p:cNvPr>
          <p:cNvSpPr>
            <a:spLocks noGrp="1"/>
          </p:cNvSpPr>
          <p:nvPr>
            <p:ph idx="1"/>
          </p:nvPr>
        </p:nvSpPr>
        <p:spPr/>
        <p:txBody>
          <a:bodyPr>
            <a:normAutofit fontScale="85000" lnSpcReduction="20000"/>
          </a:bodyPr>
          <a:lstStyle/>
          <a:p>
            <a:pPr marL="0" indent="0" algn="l">
              <a:lnSpc>
                <a:spcPct val="120000"/>
              </a:lnSpc>
              <a:spcBef>
                <a:spcPts val="0"/>
              </a:spcBef>
              <a:buNone/>
            </a:pPr>
            <a:r>
              <a:rPr lang="en-GB" b="1" i="0" dirty="0">
                <a:solidFill>
                  <a:srgbClr val="2D3B45"/>
                </a:solidFill>
                <a:effectLst/>
                <a:latin typeface="Lato Extended"/>
              </a:rPr>
              <a:t>Other notes on recommended format:</a:t>
            </a:r>
          </a:p>
          <a:p>
            <a:pPr algn="l">
              <a:lnSpc>
                <a:spcPct val="120000"/>
              </a:lnSpc>
              <a:spcBef>
                <a:spcPts val="0"/>
              </a:spcBef>
              <a:buFont typeface="Arial" panose="020B0604020202020204" pitchFamily="34" charset="0"/>
              <a:buChar char="•"/>
            </a:pPr>
            <a:r>
              <a:rPr lang="en-GB" b="0" i="0" dirty="0">
                <a:solidFill>
                  <a:srgbClr val="2D3B45"/>
                </a:solidFill>
                <a:effectLst/>
                <a:latin typeface="Lato Extended"/>
              </a:rPr>
              <a:t>Use letter size paper </a:t>
            </a:r>
          </a:p>
          <a:p>
            <a:pPr algn="l">
              <a:lnSpc>
                <a:spcPct val="120000"/>
              </a:lnSpc>
              <a:spcBef>
                <a:spcPts val="0"/>
              </a:spcBef>
              <a:buFont typeface="Arial" panose="020B0604020202020204" pitchFamily="34" charset="0"/>
              <a:buChar char="•"/>
            </a:pPr>
            <a:r>
              <a:rPr lang="en-GB" b="0" i="0" dirty="0">
                <a:solidFill>
                  <a:srgbClr val="2D3B45"/>
                </a:solidFill>
                <a:effectLst/>
                <a:latin typeface="Lato Extended"/>
              </a:rPr>
              <a:t>Use a sans-serif font such as Arial, Calibri, Helvetica, etc</a:t>
            </a:r>
          </a:p>
          <a:p>
            <a:pPr algn="l">
              <a:lnSpc>
                <a:spcPct val="120000"/>
              </a:lnSpc>
              <a:spcBef>
                <a:spcPts val="0"/>
              </a:spcBef>
              <a:buFont typeface="Arial" panose="020B0604020202020204" pitchFamily="34" charset="0"/>
              <a:buChar char="•"/>
            </a:pPr>
            <a:r>
              <a:rPr lang="en-GB" b="0" i="0" dirty="0">
                <a:solidFill>
                  <a:srgbClr val="2D3B45"/>
                </a:solidFill>
                <a:effectLst/>
                <a:latin typeface="Lato Extended"/>
              </a:rPr>
              <a:t>Type 1.5 or double-spaced.</a:t>
            </a:r>
          </a:p>
          <a:p>
            <a:pPr algn="l">
              <a:lnSpc>
                <a:spcPct val="120000"/>
              </a:lnSpc>
              <a:spcBef>
                <a:spcPts val="0"/>
              </a:spcBef>
              <a:buFont typeface="Arial" panose="020B0604020202020204" pitchFamily="34" charset="0"/>
              <a:buChar char="•"/>
            </a:pPr>
            <a:r>
              <a:rPr lang="en-GB" b="0" i="0" dirty="0">
                <a:solidFill>
                  <a:srgbClr val="2D3B45"/>
                </a:solidFill>
                <a:effectLst/>
                <a:latin typeface="Lato Extended"/>
              </a:rPr>
              <a:t>Margins </a:t>
            </a:r>
            <a:r>
              <a:rPr lang="en-GB" b="0" i="1" dirty="0">
                <a:solidFill>
                  <a:srgbClr val="2D3B45"/>
                </a:solidFill>
                <a:effectLst/>
                <a:latin typeface="Lato Extended"/>
              </a:rPr>
              <a:t>should </a:t>
            </a:r>
            <a:r>
              <a:rPr lang="en-GB" b="0" i="0" dirty="0">
                <a:solidFill>
                  <a:srgbClr val="2D3B45"/>
                </a:solidFill>
                <a:effectLst/>
                <a:latin typeface="Lato Extended"/>
              </a:rPr>
              <a:t>be approximately:</a:t>
            </a:r>
          </a:p>
          <a:p>
            <a:pPr marL="742950" lvl="1" indent="-285750" algn="l">
              <a:lnSpc>
                <a:spcPct val="120000"/>
              </a:lnSpc>
              <a:spcBef>
                <a:spcPts val="0"/>
              </a:spcBef>
              <a:buFont typeface="Arial" panose="020B0604020202020204" pitchFamily="34" charset="0"/>
              <a:buChar char="•"/>
            </a:pPr>
            <a:r>
              <a:rPr lang="en-GB" b="0" i="0" dirty="0">
                <a:solidFill>
                  <a:srgbClr val="2D3B45"/>
                </a:solidFill>
                <a:effectLst/>
                <a:latin typeface="Lato Extended"/>
              </a:rPr>
              <a:t>3 </a:t>
            </a:r>
            <a:r>
              <a:rPr lang="en-GB" b="0" i="0" dirty="0" err="1">
                <a:solidFill>
                  <a:srgbClr val="2D3B45"/>
                </a:solidFill>
                <a:effectLst/>
                <a:latin typeface="Lato Extended"/>
              </a:rPr>
              <a:t>cms</a:t>
            </a:r>
            <a:r>
              <a:rPr lang="en-GB" b="0" i="0" dirty="0">
                <a:solidFill>
                  <a:srgbClr val="2D3B45"/>
                </a:solidFill>
                <a:effectLst/>
                <a:latin typeface="Lato Extended"/>
              </a:rPr>
              <a:t> on left hand side of page to allow for binding.</a:t>
            </a:r>
          </a:p>
          <a:p>
            <a:pPr marL="742950" lvl="1" indent="-285750" algn="l">
              <a:lnSpc>
                <a:spcPct val="120000"/>
              </a:lnSpc>
              <a:spcBef>
                <a:spcPts val="0"/>
              </a:spcBef>
              <a:buFont typeface="Arial" panose="020B0604020202020204" pitchFamily="34" charset="0"/>
              <a:buChar char="•"/>
            </a:pPr>
            <a:r>
              <a:rPr lang="en-GB" b="0" i="0" dirty="0">
                <a:solidFill>
                  <a:srgbClr val="2D3B45"/>
                </a:solidFill>
                <a:effectLst/>
                <a:latin typeface="Lato Extended"/>
              </a:rPr>
              <a:t>At least 1 </a:t>
            </a:r>
            <a:r>
              <a:rPr lang="en-GB" b="0" dirty="0">
                <a:solidFill>
                  <a:srgbClr val="2D3B45"/>
                </a:solidFill>
                <a:effectLst/>
                <a:latin typeface="Lato Extended"/>
              </a:rPr>
              <a:t>cm</a:t>
            </a:r>
            <a:r>
              <a:rPr lang="en-GB" b="0" i="1" dirty="0">
                <a:solidFill>
                  <a:srgbClr val="2D3B45"/>
                </a:solidFill>
                <a:effectLst/>
                <a:latin typeface="Lato Extended"/>
              </a:rPr>
              <a:t> </a:t>
            </a:r>
            <a:r>
              <a:rPr lang="en-GB" b="0" i="0" dirty="0">
                <a:solidFill>
                  <a:srgbClr val="2D3B45"/>
                </a:solidFill>
                <a:effectLst/>
                <a:latin typeface="Lato Extended"/>
              </a:rPr>
              <a:t>on the right-hand side</a:t>
            </a:r>
          </a:p>
          <a:p>
            <a:pPr marL="742950" lvl="1" indent="-285750" algn="l">
              <a:lnSpc>
                <a:spcPct val="120000"/>
              </a:lnSpc>
              <a:spcBef>
                <a:spcPts val="0"/>
              </a:spcBef>
              <a:buFont typeface="Arial" panose="020B0604020202020204" pitchFamily="34" charset="0"/>
              <a:buChar char="•"/>
            </a:pPr>
            <a:r>
              <a:rPr lang="en-GB" b="0" i="0" dirty="0">
                <a:solidFill>
                  <a:srgbClr val="2D3B45"/>
                </a:solidFill>
                <a:effectLst/>
                <a:latin typeface="Lato Extended"/>
              </a:rPr>
              <a:t>3 </a:t>
            </a:r>
            <a:r>
              <a:rPr lang="en-GB" b="0" i="0" dirty="0" err="1">
                <a:solidFill>
                  <a:srgbClr val="2D3B45"/>
                </a:solidFill>
                <a:effectLst/>
                <a:latin typeface="Lato Extended"/>
              </a:rPr>
              <a:t>cms</a:t>
            </a:r>
            <a:r>
              <a:rPr lang="en-GB" b="0" i="0" dirty="0">
                <a:solidFill>
                  <a:srgbClr val="2D3B45"/>
                </a:solidFill>
                <a:effectLst/>
                <a:latin typeface="Lato Extended"/>
              </a:rPr>
              <a:t> top </a:t>
            </a:r>
            <a:r>
              <a:rPr lang="en-GB" b="0" dirty="0">
                <a:solidFill>
                  <a:srgbClr val="2D3B45"/>
                </a:solidFill>
                <a:effectLst/>
                <a:latin typeface="Lato Extended"/>
              </a:rPr>
              <a:t>and bottom</a:t>
            </a:r>
          </a:p>
          <a:p>
            <a:pPr algn="l">
              <a:lnSpc>
                <a:spcPct val="120000"/>
              </a:lnSpc>
              <a:spcBef>
                <a:spcPts val="0"/>
              </a:spcBef>
              <a:buFont typeface="Arial" panose="020B0604020202020204" pitchFamily="34" charset="0"/>
              <a:buChar char="•"/>
            </a:pPr>
            <a:r>
              <a:rPr lang="en-GB" b="0" i="0" dirty="0">
                <a:solidFill>
                  <a:srgbClr val="2D3B45"/>
                </a:solidFill>
                <a:effectLst/>
                <a:latin typeface="Lato Extended"/>
              </a:rPr>
              <a:t>Pages </a:t>
            </a:r>
            <a:r>
              <a:rPr lang="en-GB" b="0" i="1" dirty="0">
                <a:solidFill>
                  <a:srgbClr val="2D3B45"/>
                </a:solidFill>
                <a:effectLst/>
                <a:latin typeface="Lato Extended"/>
              </a:rPr>
              <a:t>should</a:t>
            </a:r>
            <a:r>
              <a:rPr lang="en-GB" b="0" i="0" dirty="0">
                <a:solidFill>
                  <a:srgbClr val="2D3B45"/>
                </a:solidFill>
                <a:effectLst/>
                <a:latin typeface="Lato Extended"/>
              </a:rPr>
              <a:t> be numbered in a single sequence from the contents page onwards.</a:t>
            </a:r>
          </a:p>
        </p:txBody>
      </p:sp>
    </p:spTree>
    <p:extLst>
      <p:ext uri="{BB962C8B-B14F-4D97-AF65-F5344CB8AC3E}">
        <p14:creationId xmlns:p14="http://schemas.microsoft.com/office/powerpoint/2010/main" val="3225966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BBB0-B4F9-4420-9332-7D67A4E94A6B}"/>
              </a:ext>
            </a:extLst>
          </p:cNvPr>
          <p:cNvSpPr>
            <a:spLocks noGrp="1"/>
          </p:cNvSpPr>
          <p:nvPr>
            <p:ph type="title"/>
          </p:nvPr>
        </p:nvSpPr>
        <p:spPr/>
        <p:txBody>
          <a:bodyPr/>
          <a:lstStyle/>
          <a:p>
            <a:r>
              <a:rPr lang="en-GB" dirty="0"/>
              <a:t>UGMP Report Structure</a:t>
            </a:r>
          </a:p>
        </p:txBody>
      </p:sp>
      <p:sp>
        <p:nvSpPr>
          <p:cNvPr id="3" name="Content Placeholder 2">
            <a:extLst>
              <a:ext uri="{FF2B5EF4-FFF2-40B4-BE49-F238E27FC236}">
                <a16:creationId xmlns:a16="http://schemas.microsoft.com/office/drawing/2014/main" id="{947F206C-088A-4A2A-BBC5-C95B6286795D}"/>
              </a:ext>
            </a:extLst>
          </p:cNvPr>
          <p:cNvSpPr>
            <a:spLocks noGrp="1"/>
          </p:cNvSpPr>
          <p:nvPr>
            <p:ph idx="1"/>
          </p:nvPr>
        </p:nvSpPr>
        <p:spPr/>
        <p:txBody>
          <a:bodyPr>
            <a:normAutofit fontScale="55000" lnSpcReduction="20000"/>
          </a:bodyPr>
          <a:lstStyle/>
          <a:p>
            <a:pPr marL="0" indent="0" algn="l">
              <a:lnSpc>
                <a:spcPct val="120000"/>
              </a:lnSpc>
              <a:spcBef>
                <a:spcPts val="0"/>
              </a:spcBef>
              <a:buNone/>
            </a:pPr>
            <a:r>
              <a:rPr lang="en-GB" b="1" i="0" dirty="0">
                <a:solidFill>
                  <a:srgbClr val="2D3B45"/>
                </a:solidFill>
                <a:effectLst/>
                <a:latin typeface="Lato Extended"/>
              </a:rPr>
              <a:t>Other notes on recommended format:</a:t>
            </a:r>
          </a:p>
          <a:p>
            <a:pPr marL="0" indent="0" algn="l">
              <a:lnSpc>
                <a:spcPct val="120000"/>
              </a:lnSpc>
              <a:spcBef>
                <a:spcPts val="0"/>
              </a:spcBef>
              <a:buNone/>
            </a:pPr>
            <a:endParaRPr lang="en-GB" b="1" i="0" dirty="0">
              <a:solidFill>
                <a:srgbClr val="2D3B45"/>
              </a:solidFill>
              <a:effectLst/>
              <a:latin typeface="Lato Extended"/>
            </a:endParaRPr>
          </a:p>
          <a:p>
            <a:pPr algn="l">
              <a:lnSpc>
                <a:spcPct val="120000"/>
              </a:lnSpc>
              <a:spcBef>
                <a:spcPts val="0"/>
              </a:spcBef>
              <a:spcAft>
                <a:spcPts val="1200"/>
              </a:spcAft>
              <a:buFont typeface="Arial" panose="020B0604020202020204" pitchFamily="34" charset="0"/>
              <a:buChar char="•"/>
            </a:pPr>
            <a:r>
              <a:rPr lang="en-GB" b="0" i="0" dirty="0">
                <a:solidFill>
                  <a:srgbClr val="2D3B45"/>
                </a:solidFill>
                <a:effectLst/>
                <a:latin typeface="Lato Extended"/>
              </a:rPr>
              <a:t>Short quotations can run in the text within single quotation marks (double quotation marks reserved for quotations within quotations). </a:t>
            </a:r>
          </a:p>
          <a:p>
            <a:pPr algn="l">
              <a:lnSpc>
                <a:spcPct val="120000"/>
              </a:lnSpc>
              <a:spcBef>
                <a:spcPts val="0"/>
              </a:spcBef>
              <a:spcAft>
                <a:spcPts val="1200"/>
              </a:spcAft>
              <a:buFont typeface="Arial" panose="020B0604020202020204" pitchFamily="34" charset="0"/>
              <a:buChar char="•"/>
            </a:pPr>
            <a:r>
              <a:rPr lang="en-GB" b="0" i="0" dirty="0">
                <a:solidFill>
                  <a:srgbClr val="2D3B45"/>
                </a:solidFill>
                <a:effectLst/>
                <a:latin typeface="Lato Extended"/>
              </a:rPr>
              <a:t>Quotations longer than about 30 words should be set in from the side of the page (normally the indent should be more than the paragraph indent).</a:t>
            </a:r>
          </a:p>
          <a:p>
            <a:pPr algn="l">
              <a:lnSpc>
                <a:spcPct val="120000"/>
              </a:lnSpc>
              <a:spcBef>
                <a:spcPts val="0"/>
              </a:spcBef>
              <a:spcAft>
                <a:spcPts val="1200"/>
              </a:spcAft>
              <a:buFont typeface="Arial" panose="020B0604020202020204" pitchFamily="34" charset="0"/>
              <a:buChar char="•"/>
            </a:pPr>
            <a:r>
              <a:rPr lang="en-GB" b="0" i="0" dirty="0">
                <a:solidFill>
                  <a:srgbClr val="2D3B45"/>
                </a:solidFill>
                <a:effectLst/>
                <a:latin typeface="Lato Extended"/>
              </a:rPr>
              <a:t>Always write </a:t>
            </a:r>
            <a:r>
              <a:rPr lang="en-GB" b="0" dirty="0">
                <a:solidFill>
                  <a:srgbClr val="2D3B45"/>
                </a:solidFill>
                <a:effectLst/>
                <a:latin typeface="Lato Extended"/>
              </a:rPr>
              <a:t>in </a:t>
            </a:r>
            <a:r>
              <a:rPr lang="en-GB" b="0" i="0" dirty="0">
                <a:solidFill>
                  <a:srgbClr val="2D3B45"/>
                </a:solidFill>
                <a:effectLst/>
                <a:latin typeface="Lato Extended"/>
              </a:rPr>
              <a:t>complete sentences. Do not resort to note form.</a:t>
            </a:r>
          </a:p>
          <a:p>
            <a:pPr algn="l">
              <a:lnSpc>
                <a:spcPct val="120000"/>
              </a:lnSpc>
              <a:spcBef>
                <a:spcPts val="0"/>
              </a:spcBef>
              <a:spcAft>
                <a:spcPts val="1200"/>
              </a:spcAft>
              <a:buFont typeface="Arial" panose="020B0604020202020204" pitchFamily="34" charset="0"/>
              <a:buChar char="•"/>
            </a:pPr>
            <a:r>
              <a:rPr lang="en-GB" b="0" i="0" dirty="0">
                <a:solidFill>
                  <a:srgbClr val="2D3B45"/>
                </a:solidFill>
                <a:effectLst/>
                <a:latin typeface="Lato Extended"/>
              </a:rPr>
              <a:t>Do not use abbreviations in the text unless they are for an organisation’s </a:t>
            </a:r>
            <a:r>
              <a:rPr lang="en-GB" b="0" i="1" dirty="0">
                <a:solidFill>
                  <a:srgbClr val="2D3B45"/>
                </a:solidFill>
                <a:effectLst/>
                <a:latin typeface="Lato Extended"/>
              </a:rPr>
              <a:t>documents</a:t>
            </a:r>
            <a:r>
              <a:rPr lang="en-GB" b="0" i="0" dirty="0">
                <a:solidFill>
                  <a:srgbClr val="2D3B45"/>
                </a:solidFill>
                <a:effectLst/>
                <a:latin typeface="Lato Extended"/>
              </a:rPr>
              <a:t> etc which are commonly initialised or referred to by acronyms e.g. BBC</a:t>
            </a:r>
          </a:p>
          <a:p>
            <a:pPr algn="l">
              <a:lnSpc>
                <a:spcPct val="120000"/>
              </a:lnSpc>
              <a:spcBef>
                <a:spcPts val="0"/>
              </a:spcBef>
              <a:spcAft>
                <a:spcPts val="1200"/>
              </a:spcAft>
              <a:buFont typeface="Arial" panose="020B0604020202020204" pitchFamily="34" charset="0"/>
              <a:buChar char="•"/>
            </a:pPr>
            <a:r>
              <a:rPr lang="en-GB" b="0" i="0" dirty="0">
                <a:solidFill>
                  <a:srgbClr val="2D3B45"/>
                </a:solidFill>
                <a:effectLst/>
                <a:latin typeface="Lato Extended"/>
              </a:rPr>
              <a:t>All abbreviations must be explained when they first appear and included in the front of the document following the contents page and the list of tables and figures.</a:t>
            </a:r>
          </a:p>
          <a:p>
            <a:pPr algn="l">
              <a:lnSpc>
                <a:spcPct val="120000"/>
              </a:lnSpc>
              <a:spcBef>
                <a:spcPts val="0"/>
              </a:spcBef>
              <a:spcAft>
                <a:spcPts val="1200"/>
              </a:spcAft>
              <a:buFont typeface="Arial" panose="020B0604020202020204" pitchFamily="34" charset="0"/>
              <a:buChar char="•"/>
            </a:pPr>
            <a:r>
              <a:rPr lang="en-GB" dirty="0">
                <a:solidFill>
                  <a:srgbClr val="2D3B45"/>
                </a:solidFill>
                <a:latin typeface="Lato Extended"/>
              </a:rPr>
              <a:t>Refer to tables and figures from the body of the text</a:t>
            </a:r>
            <a:endParaRPr lang="en-GB" b="0" i="0" dirty="0">
              <a:solidFill>
                <a:srgbClr val="2D3B45"/>
              </a:solidFill>
              <a:effectLst/>
              <a:latin typeface="Lato Extended"/>
            </a:endParaRPr>
          </a:p>
        </p:txBody>
      </p:sp>
    </p:spTree>
    <p:extLst>
      <p:ext uri="{BB962C8B-B14F-4D97-AF65-F5344CB8AC3E}">
        <p14:creationId xmlns:p14="http://schemas.microsoft.com/office/powerpoint/2010/main" val="453695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E9CA7-A0C3-EBC6-94DC-112557013EC2}"/>
              </a:ext>
            </a:extLst>
          </p:cNvPr>
          <p:cNvSpPr>
            <a:spLocks noGrp="1"/>
          </p:cNvSpPr>
          <p:nvPr>
            <p:ph type="title"/>
          </p:nvPr>
        </p:nvSpPr>
        <p:spPr/>
        <p:txBody>
          <a:bodyPr/>
          <a:lstStyle/>
          <a:p>
            <a:r>
              <a:rPr lang="en-TT" dirty="0"/>
              <a:t>Dissertation Language</a:t>
            </a:r>
          </a:p>
        </p:txBody>
      </p:sp>
      <p:sp>
        <p:nvSpPr>
          <p:cNvPr id="3" name="Content Placeholder 2">
            <a:extLst>
              <a:ext uri="{FF2B5EF4-FFF2-40B4-BE49-F238E27FC236}">
                <a16:creationId xmlns:a16="http://schemas.microsoft.com/office/drawing/2014/main" id="{19B5A4C6-8896-9A3F-36CA-D060FBE4ED64}"/>
              </a:ext>
            </a:extLst>
          </p:cNvPr>
          <p:cNvSpPr>
            <a:spLocks noGrp="1"/>
          </p:cNvSpPr>
          <p:nvPr>
            <p:ph idx="1"/>
          </p:nvPr>
        </p:nvSpPr>
        <p:spPr>
          <a:xfrm>
            <a:off x="838200" y="1577050"/>
            <a:ext cx="10515600" cy="4351338"/>
          </a:xfrm>
        </p:spPr>
        <p:txBody>
          <a:bodyPr/>
          <a:lstStyle/>
          <a:p>
            <a:r>
              <a:rPr lang="en-TT" dirty="0">
                <a:hlinkClick r:id="rId2"/>
              </a:rPr>
              <a:t>https://www.phrasebank.manchester.ac.uk/</a:t>
            </a:r>
            <a:r>
              <a:rPr lang="en-TT" dirty="0"/>
              <a:t> </a:t>
            </a:r>
          </a:p>
        </p:txBody>
      </p:sp>
      <p:pic>
        <p:nvPicPr>
          <p:cNvPr id="5" name="Picture 4">
            <a:extLst>
              <a:ext uri="{FF2B5EF4-FFF2-40B4-BE49-F238E27FC236}">
                <a16:creationId xmlns:a16="http://schemas.microsoft.com/office/drawing/2014/main" id="{64417984-36E4-3E22-EDCB-BDA90C4DBC06}"/>
              </a:ext>
            </a:extLst>
          </p:cNvPr>
          <p:cNvPicPr>
            <a:picLocks noChangeAspect="1"/>
          </p:cNvPicPr>
          <p:nvPr/>
        </p:nvPicPr>
        <p:blipFill>
          <a:blip r:embed="rId3"/>
          <a:stretch>
            <a:fillRect/>
          </a:stretch>
        </p:blipFill>
        <p:spPr>
          <a:xfrm>
            <a:off x="2290438" y="2244805"/>
            <a:ext cx="6661005" cy="4248066"/>
          </a:xfrm>
          <a:prstGeom prst="rect">
            <a:avLst/>
          </a:prstGeom>
        </p:spPr>
      </p:pic>
    </p:spTree>
    <p:extLst>
      <p:ext uri="{BB962C8B-B14F-4D97-AF65-F5344CB8AC3E}">
        <p14:creationId xmlns:p14="http://schemas.microsoft.com/office/powerpoint/2010/main" val="3136390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775F04-C5A4-D665-9857-B56BA89CA739}"/>
              </a:ext>
            </a:extLst>
          </p:cNvPr>
          <p:cNvSpPr>
            <a:spLocks noGrp="1"/>
          </p:cNvSpPr>
          <p:nvPr>
            <p:ph type="title"/>
          </p:nvPr>
        </p:nvSpPr>
        <p:spPr/>
        <p:txBody>
          <a:bodyPr/>
          <a:lstStyle/>
          <a:p>
            <a:r>
              <a:rPr lang="en-TT" dirty="0"/>
              <a:t>Where to Start?- Idea Generation</a:t>
            </a:r>
          </a:p>
        </p:txBody>
      </p:sp>
      <p:sp>
        <p:nvSpPr>
          <p:cNvPr id="5" name="Text Placeholder 4">
            <a:extLst>
              <a:ext uri="{FF2B5EF4-FFF2-40B4-BE49-F238E27FC236}">
                <a16:creationId xmlns:a16="http://schemas.microsoft.com/office/drawing/2014/main" id="{2E12C08C-50CD-20DC-E9BD-FDDE5F817C2C}"/>
              </a:ext>
            </a:extLst>
          </p:cNvPr>
          <p:cNvSpPr>
            <a:spLocks noGrp="1"/>
          </p:cNvSpPr>
          <p:nvPr>
            <p:ph type="body" idx="1"/>
          </p:nvPr>
        </p:nvSpPr>
        <p:spPr/>
        <p:txBody>
          <a:bodyPr/>
          <a:lstStyle/>
          <a:p>
            <a:endParaRPr lang="en-TT"/>
          </a:p>
        </p:txBody>
      </p:sp>
    </p:spTree>
    <p:extLst>
      <p:ext uri="{BB962C8B-B14F-4D97-AF65-F5344CB8AC3E}">
        <p14:creationId xmlns:p14="http://schemas.microsoft.com/office/powerpoint/2010/main" val="4032756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32EBFE3-1064-4D73-B4A7-CC09E413536C}"/>
              </a:ext>
            </a:extLst>
          </p:cNvPr>
          <p:cNvSpPr>
            <a:spLocks noGrp="1"/>
          </p:cNvSpPr>
          <p:nvPr>
            <p:ph type="title"/>
          </p:nvPr>
        </p:nvSpPr>
        <p:spPr>
          <a:xfrm>
            <a:off x="2152650" y="332657"/>
            <a:ext cx="7886700" cy="1080120"/>
          </a:xfrm>
        </p:spPr>
        <p:txBody>
          <a:bodyPr>
            <a:normAutofit/>
          </a:bodyPr>
          <a:lstStyle/>
          <a:p>
            <a:r>
              <a:rPr lang="en-TT" altLang="en-US" dirty="0"/>
              <a:t>How to get an Idea?</a:t>
            </a: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12248FD4-260E-4868-9368-F1605B82A284}"/>
                  </a:ext>
                </a:extLst>
              </p14:cNvPr>
              <p14:cNvContentPartPr/>
              <p14:nvPr/>
            </p14:nvContentPartPr>
            <p14:xfrm>
              <a:off x="5814243" y="1131837"/>
              <a:ext cx="360" cy="360"/>
            </p14:xfrm>
          </p:contentPart>
        </mc:Choice>
        <mc:Fallback xmlns="">
          <p:pic>
            <p:nvPicPr>
              <p:cNvPr id="2" name="Ink 1">
                <a:extLst>
                  <a:ext uri="{FF2B5EF4-FFF2-40B4-BE49-F238E27FC236}">
                    <a16:creationId xmlns:a16="http://schemas.microsoft.com/office/drawing/2014/main" id="{12248FD4-260E-4868-9368-F1605B82A284}"/>
                  </a:ext>
                </a:extLst>
              </p:cNvPr>
              <p:cNvPicPr/>
              <p:nvPr/>
            </p:nvPicPr>
            <p:blipFill>
              <a:blip r:embed="rId3"/>
              <a:stretch>
                <a:fillRect/>
              </a:stretch>
            </p:blipFill>
            <p:spPr>
              <a:xfrm>
                <a:off x="5809923" y="1127517"/>
                <a:ext cx="9000" cy="9000"/>
              </a:xfrm>
              <a:prstGeom prst="rect">
                <a:avLst/>
              </a:prstGeom>
            </p:spPr>
          </p:pic>
        </mc:Fallback>
      </mc:AlternateContent>
      <p:graphicFrame>
        <p:nvGraphicFramePr>
          <p:cNvPr id="3" name="Diagram 2">
            <a:extLst>
              <a:ext uri="{FF2B5EF4-FFF2-40B4-BE49-F238E27FC236}">
                <a16:creationId xmlns:a16="http://schemas.microsoft.com/office/drawing/2014/main" id="{89D397D3-998F-4772-836F-E6131E767DD2}"/>
              </a:ext>
            </a:extLst>
          </p:cNvPr>
          <p:cNvGraphicFramePr/>
          <p:nvPr>
            <p:extLst>
              <p:ext uri="{D42A27DB-BD31-4B8C-83A1-F6EECF244321}">
                <p14:modId xmlns:p14="http://schemas.microsoft.com/office/powerpoint/2010/main" val="3033140714"/>
              </p:ext>
            </p:extLst>
          </p:nvPr>
        </p:nvGraphicFramePr>
        <p:xfrm>
          <a:off x="2152650" y="1628802"/>
          <a:ext cx="8047806" cy="460851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Picture 4">
            <a:extLst>
              <a:ext uri="{FF2B5EF4-FFF2-40B4-BE49-F238E27FC236}">
                <a16:creationId xmlns:a16="http://schemas.microsoft.com/office/drawing/2014/main" id="{3DBC1CBC-07E9-4EF4-8D22-C1DD52085C79}"/>
              </a:ext>
            </a:extLst>
          </p:cNvPr>
          <p:cNvPicPr>
            <a:picLocks noChangeAspect="1"/>
          </p:cNvPicPr>
          <p:nvPr/>
        </p:nvPicPr>
        <p:blipFill>
          <a:blip r:embed="rId9"/>
          <a:stretch>
            <a:fillRect/>
          </a:stretch>
        </p:blipFill>
        <p:spPr>
          <a:xfrm>
            <a:off x="4295801" y="1177519"/>
            <a:ext cx="3401863" cy="106689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graphicEl>
                                              <a:dgm id="{D9F309EB-AE39-44EA-B3FE-4EE3F0ECAEFE}"/>
                                            </p:graphicEl>
                                          </p:spTgt>
                                        </p:tgtEl>
                                        <p:attrNameLst>
                                          <p:attrName>style.visibility</p:attrName>
                                        </p:attrNameLst>
                                      </p:cBhvr>
                                      <p:to>
                                        <p:strVal val="visible"/>
                                      </p:to>
                                    </p:set>
                                    <p:anim calcmode="lin" valueType="num">
                                      <p:cBhvr additive="base">
                                        <p:cTn id="7" dur="500" fill="hold"/>
                                        <p:tgtEl>
                                          <p:spTgt spid="3">
                                            <p:graphicEl>
                                              <a:dgm id="{D9F309EB-AE39-44EA-B3FE-4EE3F0ECAEF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graphicEl>
                                              <a:dgm id="{D9F309EB-AE39-44EA-B3FE-4EE3F0ECAEF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graphicEl>
                                              <a:dgm id="{86182C8B-82F9-4F04-8704-316619D1DC4E}"/>
                                            </p:graphicEl>
                                          </p:spTgt>
                                        </p:tgtEl>
                                        <p:attrNameLst>
                                          <p:attrName>style.visibility</p:attrName>
                                        </p:attrNameLst>
                                      </p:cBhvr>
                                      <p:to>
                                        <p:strVal val="visible"/>
                                      </p:to>
                                    </p:set>
                                    <p:anim calcmode="lin" valueType="num">
                                      <p:cBhvr additive="base">
                                        <p:cTn id="13" dur="500" fill="hold"/>
                                        <p:tgtEl>
                                          <p:spTgt spid="3">
                                            <p:graphicEl>
                                              <a:dgm id="{86182C8B-82F9-4F04-8704-316619D1DC4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graphicEl>
                                              <a:dgm id="{86182C8B-82F9-4F04-8704-316619D1DC4E}"/>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graphicEl>
                                              <a:dgm id="{DBAA13C0-8419-4D6C-B2BF-C64972A15800}"/>
                                            </p:graphicEl>
                                          </p:spTgt>
                                        </p:tgtEl>
                                        <p:attrNameLst>
                                          <p:attrName>style.visibility</p:attrName>
                                        </p:attrNameLst>
                                      </p:cBhvr>
                                      <p:to>
                                        <p:strVal val="visible"/>
                                      </p:to>
                                    </p:set>
                                    <p:anim calcmode="lin" valueType="num">
                                      <p:cBhvr additive="base">
                                        <p:cTn id="19" dur="500" fill="hold"/>
                                        <p:tgtEl>
                                          <p:spTgt spid="3">
                                            <p:graphicEl>
                                              <a:dgm id="{DBAA13C0-8419-4D6C-B2BF-C64972A15800}"/>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graphicEl>
                                              <a:dgm id="{DBAA13C0-8419-4D6C-B2BF-C64972A15800}"/>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graphicEl>
                                              <a:dgm id="{688F6658-1571-4CB2-B1FA-A8D5E92CC09A}"/>
                                            </p:graphicEl>
                                          </p:spTgt>
                                        </p:tgtEl>
                                        <p:attrNameLst>
                                          <p:attrName>style.visibility</p:attrName>
                                        </p:attrNameLst>
                                      </p:cBhvr>
                                      <p:to>
                                        <p:strVal val="visible"/>
                                      </p:to>
                                    </p:set>
                                    <p:anim calcmode="lin" valueType="num">
                                      <p:cBhvr additive="base">
                                        <p:cTn id="25" dur="500" fill="hold"/>
                                        <p:tgtEl>
                                          <p:spTgt spid="3">
                                            <p:graphicEl>
                                              <a:dgm id="{688F6658-1571-4CB2-B1FA-A8D5E92CC09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graphicEl>
                                              <a:dgm id="{688F6658-1571-4CB2-B1FA-A8D5E92CC09A}"/>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graphicEl>
                                              <a:dgm id="{79245691-C850-43C4-ACD4-A8E7A10A4786}"/>
                                            </p:graphicEl>
                                          </p:spTgt>
                                        </p:tgtEl>
                                        <p:attrNameLst>
                                          <p:attrName>style.visibility</p:attrName>
                                        </p:attrNameLst>
                                      </p:cBhvr>
                                      <p:to>
                                        <p:strVal val="visible"/>
                                      </p:to>
                                    </p:set>
                                    <p:anim calcmode="lin" valueType="num">
                                      <p:cBhvr additive="base">
                                        <p:cTn id="31" dur="500" fill="hold"/>
                                        <p:tgtEl>
                                          <p:spTgt spid="3">
                                            <p:graphicEl>
                                              <a:dgm id="{79245691-C850-43C4-ACD4-A8E7A10A4786}"/>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graphicEl>
                                              <a:dgm id="{79245691-C850-43C4-ACD4-A8E7A10A4786}"/>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graphicEl>
                                              <a:dgm id="{B03E1FEE-636B-4BDD-8BA9-D54CF68BFCD3}"/>
                                            </p:graphicEl>
                                          </p:spTgt>
                                        </p:tgtEl>
                                        <p:attrNameLst>
                                          <p:attrName>style.visibility</p:attrName>
                                        </p:attrNameLst>
                                      </p:cBhvr>
                                      <p:to>
                                        <p:strVal val="visible"/>
                                      </p:to>
                                    </p:set>
                                    <p:anim calcmode="lin" valueType="num">
                                      <p:cBhvr additive="base">
                                        <p:cTn id="37" dur="500" fill="hold"/>
                                        <p:tgtEl>
                                          <p:spTgt spid="3">
                                            <p:graphicEl>
                                              <a:dgm id="{B03E1FEE-636B-4BDD-8BA9-D54CF68BFCD3}"/>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graphicEl>
                                              <a:dgm id="{B03E1FEE-636B-4BDD-8BA9-D54CF68BFCD3}"/>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DED9D-F79E-F066-202D-7C445CA385BC}"/>
              </a:ext>
            </a:extLst>
          </p:cNvPr>
          <p:cNvSpPr>
            <a:spLocks noGrp="1"/>
          </p:cNvSpPr>
          <p:nvPr>
            <p:ph type="title"/>
          </p:nvPr>
        </p:nvSpPr>
        <p:spPr/>
        <p:txBody>
          <a:bodyPr/>
          <a:lstStyle/>
          <a:p>
            <a:r>
              <a:rPr lang="en-TT" dirty="0"/>
              <a:t>Previous Modules Studied</a:t>
            </a:r>
          </a:p>
        </p:txBody>
      </p:sp>
      <p:sp>
        <p:nvSpPr>
          <p:cNvPr id="3" name="Content Placeholder 2">
            <a:extLst>
              <a:ext uri="{FF2B5EF4-FFF2-40B4-BE49-F238E27FC236}">
                <a16:creationId xmlns:a16="http://schemas.microsoft.com/office/drawing/2014/main" id="{8FF6DEB9-7F4A-60D9-6B26-63B68CABB739}"/>
              </a:ext>
            </a:extLst>
          </p:cNvPr>
          <p:cNvSpPr>
            <a:spLocks noGrp="1"/>
          </p:cNvSpPr>
          <p:nvPr>
            <p:ph sz="half" idx="1"/>
          </p:nvPr>
        </p:nvSpPr>
        <p:spPr>
          <a:xfrm>
            <a:off x="838200" y="1825625"/>
            <a:ext cx="5894294" cy="4667246"/>
          </a:xfrm>
        </p:spPr>
        <p:txBody>
          <a:bodyPr>
            <a:normAutofit fontScale="92500" lnSpcReduction="10000"/>
          </a:bodyPr>
          <a:lstStyle/>
          <a:p>
            <a:r>
              <a:rPr lang="en-US" dirty="0"/>
              <a:t>Introduction to Financial Analysis &amp; Management</a:t>
            </a:r>
          </a:p>
          <a:p>
            <a:r>
              <a:rPr lang="en-US" dirty="0"/>
              <a:t>Introduction to Financial Reporting </a:t>
            </a:r>
          </a:p>
          <a:p>
            <a:r>
              <a:rPr lang="en-US" dirty="0"/>
              <a:t>Financial Management </a:t>
            </a:r>
          </a:p>
          <a:p>
            <a:r>
              <a:rPr lang="en-US" dirty="0"/>
              <a:t>Performance Management </a:t>
            </a:r>
          </a:p>
          <a:p>
            <a:r>
              <a:rPr lang="en-US" dirty="0"/>
              <a:t>Taxation in the UK </a:t>
            </a:r>
          </a:p>
          <a:p>
            <a:r>
              <a:rPr lang="en-US" dirty="0"/>
              <a:t>Corporate Governance and Audit </a:t>
            </a:r>
          </a:p>
          <a:p>
            <a:r>
              <a:rPr lang="en-US" dirty="0"/>
              <a:t>International Financial Reporting </a:t>
            </a:r>
          </a:p>
          <a:p>
            <a:r>
              <a:rPr lang="en-US" dirty="0"/>
              <a:t>Advanced Corporate Finance </a:t>
            </a:r>
          </a:p>
          <a:p>
            <a:r>
              <a:rPr lang="en-US" dirty="0"/>
              <a:t>Banking and Financial Institutions </a:t>
            </a:r>
          </a:p>
          <a:p>
            <a:r>
              <a:rPr lang="en-US" dirty="0"/>
              <a:t>Financial Investment Analysis</a:t>
            </a:r>
            <a:endParaRPr lang="en-TT" dirty="0"/>
          </a:p>
        </p:txBody>
      </p:sp>
      <p:sp>
        <p:nvSpPr>
          <p:cNvPr id="4" name="Content Placeholder 3">
            <a:extLst>
              <a:ext uri="{FF2B5EF4-FFF2-40B4-BE49-F238E27FC236}">
                <a16:creationId xmlns:a16="http://schemas.microsoft.com/office/drawing/2014/main" id="{4C618FDA-2881-3C1F-4DD0-8B61E2617091}"/>
              </a:ext>
            </a:extLst>
          </p:cNvPr>
          <p:cNvSpPr>
            <a:spLocks noGrp="1"/>
          </p:cNvSpPr>
          <p:nvPr>
            <p:ph sz="half" idx="2"/>
          </p:nvPr>
        </p:nvSpPr>
        <p:spPr>
          <a:xfrm>
            <a:off x="8023412" y="1825625"/>
            <a:ext cx="3330388" cy="4351338"/>
          </a:xfrm>
        </p:spPr>
        <p:txBody>
          <a:bodyPr>
            <a:normAutofit fontScale="92500" lnSpcReduction="10000"/>
          </a:bodyPr>
          <a:lstStyle/>
          <a:p>
            <a:r>
              <a:rPr lang="en-TT" dirty="0"/>
              <a:t>What topics were you interested in</a:t>
            </a:r>
          </a:p>
          <a:p>
            <a:endParaRPr lang="en-TT" dirty="0"/>
          </a:p>
          <a:p>
            <a:endParaRPr lang="en-TT" dirty="0"/>
          </a:p>
        </p:txBody>
      </p:sp>
      <p:pic>
        <p:nvPicPr>
          <p:cNvPr id="5" name="Picture 4">
            <a:extLst>
              <a:ext uri="{FF2B5EF4-FFF2-40B4-BE49-F238E27FC236}">
                <a16:creationId xmlns:a16="http://schemas.microsoft.com/office/drawing/2014/main" id="{EB9C5718-8B98-3F11-AA6F-91F6113E8847}"/>
              </a:ext>
            </a:extLst>
          </p:cNvPr>
          <p:cNvPicPr>
            <a:picLocks noChangeAspect="1"/>
          </p:cNvPicPr>
          <p:nvPr/>
        </p:nvPicPr>
        <p:blipFill>
          <a:blip r:embed="rId2"/>
          <a:stretch>
            <a:fillRect/>
          </a:stretch>
        </p:blipFill>
        <p:spPr>
          <a:xfrm>
            <a:off x="8547567" y="2934494"/>
            <a:ext cx="2143125" cy="2133600"/>
          </a:xfrm>
          <a:prstGeom prst="rect">
            <a:avLst/>
          </a:prstGeom>
        </p:spPr>
      </p:pic>
    </p:spTree>
    <p:extLst>
      <p:ext uri="{BB962C8B-B14F-4D97-AF65-F5344CB8AC3E}">
        <p14:creationId xmlns:p14="http://schemas.microsoft.com/office/powerpoint/2010/main" val="282636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a:t>What Type of Research?</a:t>
            </a:r>
          </a:p>
        </p:txBody>
      </p:sp>
      <p:sp>
        <p:nvSpPr>
          <p:cNvPr id="3" name="Content Placeholder 2"/>
          <p:cNvSpPr>
            <a:spLocks noGrp="1"/>
          </p:cNvSpPr>
          <p:nvPr>
            <p:ph idx="1"/>
          </p:nvPr>
        </p:nvSpPr>
        <p:spPr/>
        <p:txBody>
          <a:bodyPr>
            <a:normAutofit/>
          </a:bodyPr>
          <a:lstStyle/>
          <a:p>
            <a:r>
              <a:rPr lang="en-TT" sz="3200" dirty="0"/>
              <a:t>Secondary Data </a:t>
            </a:r>
            <a:r>
              <a:rPr lang="en-TT" sz="3200" b="1" dirty="0"/>
              <a:t>ONLY</a:t>
            </a:r>
          </a:p>
          <a:p>
            <a:pPr marL="0" indent="0">
              <a:buNone/>
            </a:pPr>
            <a:endParaRPr lang="en-TT" sz="3200" dirty="0"/>
          </a:p>
          <a:p>
            <a:r>
              <a:rPr lang="en-TT" sz="3200" dirty="0"/>
              <a:t>What does this mean?:</a:t>
            </a:r>
          </a:p>
          <a:p>
            <a:pPr marL="0" indent="0">
              <a:buNone/>
            </a:pPr>
            <a:endParaRPr lang="en-TT" sz="3200" dirty="0"/>
          </a:p>
          <a:p>
            <a:pPr lvl="1"/>
            <a:r>
              <a:rPr lang="en-TT" sz="2800" dirty="0"/>
              <a:t>You will </a:t>
            </a:r>
            <a:r>
              <a:rPr lang="en-TT" sz="2800" b="1" dirty="0"/>
              <a:t>NOT</a:t>
            </a:r>
            <a:r>
              <a:rPr lang="en-TT" sz="2800" dirty="0"/>
              <a:t> collect any primary data through Questionnaires or Interviews</a:t>
            </a:r>
          </a:p>
          <a:p>
            <a:pPr lvl="1"/>
            <a:endParaRPr lang="en-TT" sz="2800" dirty="0"/>
          </a:p>
          <a:p>
            <a:pPr lvl="1"/>
            <a:r>
              <a:rPr lang="en-TT" sz="2800" dirty="0"/>
              <a:t>You will use data already collected </a:t>
            </a:r>
            <a:r>
              <a:rPr lang="en-TT" sz="2800" b="1" dirty="0"/>
              <a:t>AND</a:t>
            </a:r>
            <a:r>
              <a:rPr lang="en-TT" sz="2800" dirty="0"/>
              <a:t> is publically available </a:t>
            </a:r>
          </a:p>
          <a:p>
            <a:pPr lvl="1"/>
            <a:endParaRPr lang="en-TT" sz="2800" dirty="0"/>
          </a:p>
          <a:p>
            <a:pPr marL="457200" lvl="1" indent="0">
              <a:buNone/>
            </a:pPr>
            <a:endParaRPr lang="en-TT" sz="2800" dirty="0"/>
          </a:p>
        </p:txBody>
      </p:sp>
    </p:spTree>
    <p:extLst>
      <p:ext uri="{BB962C8B-B14F-4D97-AF65-F5344CB8AC3E}">
        <p14:creationId xmlns:p14="http://schemas.microsoft.com/office/powerpoint/2010/main" val="1340547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a:extLst>
              <a:ext uri="{FF2B5EF4-FFF2-40B4-BE49-F238E27FC236}">
                <a16:creationId xmlns:a16="http://schemas.microsoft.com/office/drawing/2014/main" id="{5A925F66-0781-B03A-C31D-264A4740B07A}"/>
              </a:ext>
            </a:extLst>
          </p:cNvPr>
          <p:cNvSpPr/>
          <p:nvPr/>
        </p:nvSpPr>
        <p:spPr>
          <a:xfrm>
            <a:off x="2143083" y="696035"/>
            <a:ext cx="7905807" cy="6140666"/>
          </a:xfrm>
          <a:prstGeom prst="triangle">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3D506F1-8A26-4636-BEEE-4F9E27050DFF}"/>
              </a:ext>
            </a:extLst>
          </p:cNvPr>
          <p:cNvSpPr>
            <a:spLocks noGrp="1"/>
          </p:cNvSpPr>
          <p:nvPr>
            <p:ph type="title"/>
          </p:nvPr>
        </p:nvSpPr>
        <p:spPr>
          <a:xfrm>
            <a:off x="0" y="-25676"/>
            <a:ext cx="9144000" cy="721711"/>
          </a:xfrm>
        </p:spPr>
        <p:txBody>
          <a:bodyPr>
            <a:normAutofit/>
          </a:bodyPr>
          <a:lstStyle/>
          <a:p>
            <a:pPr algn="l"/>
            <a:r>
              <a:rPr lang="en-GB" b="1" dirty="0">
                <a:solidFill>
                  <a:srgbClr val="002060"/>
                </a:solidFill>
                <a:latin typeface="ARU Raleway SemiBold" panose="00000700000000000000" pitchFamily="50" charset="0"/>
              </a:rPr>
              <a:t>Not all literature is created equal</a:t>
            </a:r>
          </a:p>
        </p:txBody>
      </p:sp>
      <p:sp>
        <p:nvSpPr>
          <p:cNvPr id="12" name="TextBox 11">
            <a:extLst>
              <a:ext uri="{FF2B5EF4-FFF2-40B4-BE49-F238E27FC236}">
                <a16:creationId xmlns:a16="http://schemas.microsoft.com/office/drawing/2014/main" id="{598FA628-0BBC-446C-9BA5-CAC248B39872}"/>
              </a:ext>
            </a:extLst>
          </p:cNvPr>
          <p:cNvSpPr txBox="1"/>
          <p:nvPr/>
        </p:nvSpPr>
        <p:spPr>
          <a:xfrm>
            <a:off x="10048890" y="5941908"/>
            <a:ext cx="2080755" cy="83099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2400" dirty="0">
                <a:latin typeface="ARU Raleway" panose="00000500000000000000" pitchFamily="50" charset="0"/>
              </a:rPr>
              <a:t>Increased risk of bias</a:t>
            </a:r>
          </a:p>
        </p:txBody>
      </p:sp>
      <p:sp>
        <p:nvSpPr>
          <p:cNvPr id="3" name="TextBox 2">
            <a:extLst>
              <a:ext uri="{FF2B5EF4-FFF2-40B4-BE49-F238E27FC236}">
                <a16:creationId xmlns:a16="http://schemas.microsoft.com/office/drawing/2014/main" id="{6851D4BA-D6A0-4FEB-BC16-04AD1476E532}"/>
              </a:ext>
            </a:extLst>
          </p:cNvPr>
          <p:cNvSpPr txBox="1"/>
          <p:nvPr/>
        </p:nvSpPr>
        <p:spPr>
          <a:xfrm>
            <a:off x="3758323" y="1944370"/>
            <a:ext cx="4675329"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Legislation / laws</a:t>
            </a:r>
          </a:p>
        </p:txBody>
      </p:sp>
      <p:sp>
        <p:nvSpPr>
          <p:cNvPr id="5" name="TextBox 4">
            <a:extLst>
              <a:ext uri="{FF2B5EF4-FFF2-40B4-BE49-F238E27FC236}">
                <a16:creationId xmlns:a16="http://schemas.microsoft.com/office/drawing/2014/main" id="{27FD730D-182F-43D5-A98A-8BBC4DA6DECB}"/>
              </a:ext>
            </a:extLst>
          </p:cNvPr>
          <p:cNvSpPr txBox="1"/>
          <p:nvPr/>
        </p:nvSpPr>
        <p:spPr>
          <a:xfrm>
            <a:off x="2635285" y="6009804"/>
            <a:ext cx="6921413"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Opinion pieces / blogs / social media</a:t>
            </a:r>
          </a:p>
        </p:txBody>
      </p:sp>
      <p:sp>
        <p:nvSpPr>
          <p:cNvPr id="6" name="TextBox 5">
            <a:extLst>
              <a:ext uri="{FF2B5EF4-FFF2-40B4-BE49-F238E27FC236}">
                <a16:creationId xmlns:a16="http://schemas.microsoft.com/office/drawing/2014/main" id="{104B8051-4B06-4E13-8A91-DB86AEFC6ECD}"/>
              </a:ext>
            </a:extLst>
          </p:cNvPr>
          <p:cNvSpPr txBox="1"/>
          <p:nvPr/>
        </p:nvSpPr>
        <p:spPr>
          <a:xfrm>
            <a:off x="4460457" y="1073546"/>
            <a:ext cx="3271060"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Research articles</a:t>
            </a:r>
          </a:p>
        </p:txBody>
      </p:sp>
      <p:sp>
        <p:nvSpPr>
          <p:cNvPr id="8" name="TextBox 7">
            <a:extLst>
              <a:ext uri="{FF2B5EF4-FFF2-40B4-BE49-F238E27FC236}">
                <a16:creationId xmlns:a16="http://schemas.microsoft.com/office/drawing/2014/main" id="{DAA95848-B8C1-492C-9D22-749F196DB65E}"/>
              </a:ext>
            </a:extLst>
          </p:cNvPr>
          <p:cNvSpPr txBox="1"/>
          <p:nvPr/>
        </p:nvSpPr>
        <p:spPr>
          <a:xfrm>
            <a:off x="4874032" y="3371573"/>
            <a:ext cx="2443913"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Case studies</a:t>
            </a:r>
          </a:p>
        </p:txBody>
      </p:sp>
      <p:sp>
        <p:nvSpPr>
          <p:cNvPr id="13" name="TextBox 12">
            <a:extLst>
              <a:ext uri="{FF2B5EF4-FFF2-40B4-BE49-F238E27FC236}">
                <a16:creationId xmlns:a16="http://schemas.microsoft.com/office/drawing/2014/main" id="{12A527AA-D5F0-4550-9179-D1F81F7BE707}"/>
              </a:ext>
            </a:extLst>
          </p:cNvPr>
          <p:cNvSpPr txBox="1"/>
          <p:nvPr/>
        </p:nvSpPr>
        <p:spPr>
          <a:xfrm>
            <a:off x="4631681" y="4167022"/>
            <a:ext cx="2928618"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Websites</a:t>
            </a:r>
          </a:p>
        </p:txBody>
      </p:sp>
      <p:sp>
        <p:nvSpPr>
          <p:cNvPr id="14" name="TextBox 13">
            <a:extLst>
              <a:ext uri="{FF2B5EF4-FFF2-40B4-BE49-F238E27FC236}">
                <a16:creationId xmlns:a16="http://schemas.microsoft.com/office/drawing/2014/main" id="{BCDF9820-4A81-7C75-1413-F3918731A713}"/>
              </a:ext>
            </a:extLst>
          </p:cNvPr>
          <p:cNvSpPr txBox="1"/>
          <p:nvPr/>
        </p:nvSpPr>
        <p:spPr>
          <a:xfrm>
            <a:off x="4144373" y="5073825"/>
            <a:ext cx="3903233"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Newspaper articles</a:t>
            </a:r>
          </a:p>
        </p:txBody>
      </p:sp>
      <p:sp>
        <p:nvSpPr>
          <p:cNvPr id="11" name="TextBox 10">
            <a:extLst>
              <a:ext uri="{FF2B5EF4-FFF2-40B4-BE49-F238E27FC236}">
                <a16:creationId xmlns:a16="http://schemas.microsoft.com/office/drawing/2014/main" id="{AFB15D5A-36BF-45EB-ABC6-54FD7D538544}"/>
              </a:ext>
            </a:extLst>
          </p:cNvPr>
          <p:cNvSpPr txBox="1"/>
          <p:nvPr/>
        </p:nvSpPr>
        <p:spPr>
          <a:xfrm>
            <a:off x="494094" y="847875"/>
            <a:ext cx="2283125" cy="83099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2400" dirty="0">
                <a:latin typeface="ARU Raleway" panose="00000500000000000000" pitchFamily="50" charset="0"/>
              </a:rPr>
              <a:t>Higher quality evidence</a:t>
            </a:r>
          </a:p>
        </p:txBody>
      </p:sp>
      <p:sp>
        <p:nvSpPr>
          <p:cNvPr id="9" name="TextBox 8">
            <a:extLst>
              <a:ext uri="{FF2B5EF4-FFF2-40B4-BE49-F238E27FC236}">
                <a16:creationId xmlns:a16="http://schemas.microsoft.com/office/drawing/2014/main" id="{2B10ECA1-1F60-2491-61DB-77D8F57211DE}"/>
              </a:ext>
            </a:extLst>
          </p:cNvPr>
          <p:cNvSpPr txBox="1"/>
          <p:nvPr/>
        </p:nvSpPr>
        <p:spPr>
          <a:xfrm>
            <a:off x="4218230" y="2710643"/>
            <a:ext cx="3755516" cy="523220"/>
          </a:xfrm>
          <a:prstGeom prst="rect">
            <a:avLst/>
          </a:prstGeom>
          <a:noFill/>
        </p:spPr>
        <p:txBody>
          <a:bodyPr wrap="square" rtlCol="0">
            <a:spAutoFit/>
          </a:bodyPr>
          <a:lstStyle/>
          <a:p>
            <a:pPr algn="ctr"/>
            <a:r>
              <a:rPr lang="en-GB" sz="2800" b="1" dirty="0">
                <a:solidFill>
                  <a:srgbClr val="002060"/>
                </a:solidFill>
                <a:latin typeface="ARU Raleway Medium" panose="00000600000000000000" pitchFamily="50" charset="0"/>
                <a:cs typeface="Arial" panose="020B0604020202020204" pitchFamily="34" charset="0"/>
              </a:rPr>
              <a:t>Professional bodies</a:t>
            </a:r>
          </a:p>
        </p:txBody>
      </p:sp>
    </p:spTree>
    <p:extLst>
      <p:ext uri="{BB962C8B-B14F-4D97-AF65-F5344CB8AC3E}">
        <p14:creationId xmlns:p14="http://schemas.microsoft.com/office/powerpoint/2010/main" val="71809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2B7A5-469C-B75B-9BF5-615D0E39C19A}"/>
              </a:ext>
            </a:extLst>
          </p:cNvPr>
          <p:cNvSpPr>
            <a:spLocks noGrp="1"/>
          </p:cNvSpPr>
          <p:nvPr>
            <p:ph type="title"/>
          </p:nvPr>
        </p:nvSpPr>
        <p:spPr/>
        <p:txBody>
          <a:bodyPr/>
          <a:lstStyle/>
          <a:p>
            <a:r>
              <a:rPr lang="en-GB" sz="4800" b="1" dirty="0">
                <a:solidFill>
                  <a:srgbClr val="000066"/>
                </a:solidFill>
              </a:rPr>
              <a:t>What is a UG</a:t>
            </a:r>
            <a:r>
              <a:rPr lang="zh-CN" altLang="en-US" sz="4800" b="1" dirty="0">
                <a:solidFill>
                  <a:srgbClr val="000066"/>
                </a:solidFill>
              </a:rPr>
              <a:t> </a:t>
            </a:r>
            <a:r>
              <a:rPr lang="en-GB" sz="4800" b="1" dirty="0">
                <a:solidFill>
                  <a:srgbClr val="000066"/>
                </a:solidFill>
              </a:rPr>
              <a:t>Major</a:t>
            </a:r>
            <a:r>
              <a:rPr lang="zh-CN" altLang="en-US" sz="4800" b="1" dirty="0">
                <a:solidFill>
                  <a:srgbClr val="000066"/>
                </a:solidFill>
              </a:rPr>
              <a:t> </a:t>
            </a:r>
            <a:r>
              <a:rPr lang="en-GB" sz="4800" b="1" dirty="0">
                <a:solidFill>
                  <a:srgbClr val="000066"/>
                </a:solidFill>
              </a:rPr>
              <a:t>Project?</a:t>
            </a:r>
            <a:endParaRPr lang="en-TT" dirty="0"/>
          </a:p>
        </p:txBody>
      </p:sp>
      <p:sp>
        <p:nvSpPr>
          <p:cNvPr id="3" name="Text Placeholder 2">
            <a:extLst>
              <a:ext uri="{FF2B5EF4-FFF2-40B4-BE49-F238E27FC236}">
                <a16:creationId xmlns:a16="http://schemas.microsoft.com/office/drawing/2014/main" id="{A86EA8FB-80A0-1D58-3994-EB0B347C377F}"/>
              </a:ext>
            </a:extLst>
          </p:cNvPr>
          <p:cNvSpPr>
            <a:spLocks noGrp="1"/>
          </p:cNvSpPr>
          <p:nvPr>
            <p:ph type="body" idx="1"/>
          </p:nvPr>
        </p:nvSpPr>
        <p:spPr/>
        <p:txBody>
          <a:bodyPr/>
          <a:lstStyle/>
          <a:p>
            <a:endParaRPr lang="en-TT"/>
          </a:p>
        </p:txBody>
      </p:sp>
    </p:spTree>
    <p:extLst>
      <p:ext uri="{BB962C8B-B14F-4D97-AF65-F5344CB8AC3E}">
        <p14:creationId xmlns:p14="http://schemas.microsoft.com/office/powerpoint/2010/main" val="219806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B91968-EC51-4042-A1B4-82EBCC734166}"/>
              </a:ext>
            </a:extLst>
          </p:cNvPr>
          <p:cNvSpPr>
            <a:spLocks noGrp="1"/>
          </p:cNvSpPr>
          <p:nvPr>
            <p:ph type="title"/>
          </p:nvPr>
        </p:nvSpPr>
        <p:spPr>
          <a:xfrm>
            <a:off x="1477228" y="313089"/>
            <a:ext cx="7886700" cy="986888"/>
          </a:xfrm>
        </p:spPr>
        <p:txBody>
          <a:bodyPr>
            <a:normAutofit/>
          </a:bodyPr>
          <a:lstStyle/>
          <a:p>
            <a:r>
              <a:rPr lang="en-TT" dirty="0"/>
              <a:t>Academic Journal Databases</a:t>
            </a:r>
          </a:p>
        </p:txBody>
      </p:sp>
      <p:pic>
        <p:nvPicPr>
          <p:cNvPr id="7" name="Picture 6">
            <a:hlinkClick r:id="rId2"/>
            <a:extLst>
              <a:ext uri="{FF2B5EF4-FFF2-40B4-BE49-F238E27FC236}">
                <a16:creationId xmlns:a16="http://schemas.microsoft.com/office/drawing/2014/main" id="{8BC62865-21F0-4376-B3A9-E16BF51DAB42}"/>
              </a:ext>
            </a:extLst>
          </p:cNvPr>
          <p:cNvPicPr>
            <a:picLocks noChangeAspect="1"/>
          </p:cNvPicPr>
          <p:nvPr/>
        </p:nvPicPr>
        <p:blipFill>
          <a:blip r:embed="rId3"/>
          <a:stretch>
            <a:fillRect/>
          </a:stretch>
        </p:blipFill>
        <p:spPr>
          <a:xfrm>
            <a:off x="1847528" y="1608943"/>
            <a:ext cx="2762250" cy="1471127"/>
          </a:xfrm>
          <a:prstGeom prst="rect">
            <a:avLst/>
          </a:prstGeom>
        </p:spPr>
      </p:pic>
      <p:pic>
        <p:nvPicPr>
          <p:cNvPr id="8" name="Picture 7">
            <a:hlinkClick r:id="rId4"/>
            <a:extLst>
              <a:ext uri="{FF2B5EF4-FFF2-40B4-BE49-F238E27FC236}">
                <a16:creationId xmlns:a16="http://schemas.microsoft.com/office/drawing/2014/main" id="{7D2D52A3-FF33-435A-9F52-21E2001DCDAD}"/>
              </a:ext>
            </a:extLst>
          </p:cNvPr>
          <p:cNvPicPr>
            <a:picLocks noChangeAspect="1"/>
          </p:cNvPicPr>
          <p:nvPr/>
        </p:nvPicPr>
        <p:blipFill>
          <a:blip r:embed="rId5"/>
          <a:stretch>
            <a:fillRect/>
          </a:stretch>
        </p:blipFill>
        <p:spPr>
          <a:xfrm>
            <a:off x="6434237" y="1771393"/>
            <a:ext cx="2762250" cy="1447800"/>
          </a:xfrm>
          <a:prstGeom prst="rect">
            <a:avLst/>
          </a:prstGeom>
        </p:spPr>
      </p:pic>
      <p:pic>
        <p:nvPicPr>
          <p:cNvPr id="9" name="Picture 8">
            <a:hlinkClick r:id="rId6"/>
            <a:extLst>
              <a:ext uri="{FF2B5EF4-FFF2-40B4-BE49-F238E27FC236}">
                <a16:creationId xmlns:a16="http://schemas.microsoft.com/office/drawing/2014/main" id="{A8C40F0C-D2B1-4913-828D-D108FA1CE98C}"/>
              </a:ext>
            </a:extLst>
          </p:cNvPr>
          <p:cNvPicPr>
            <a:picLocks noChangeAspect="1"/>
          </p:cNvPicPr>
          <p:nvPr/>
        </p:nvPicPr>
        <p:blipFill>
          <a:blip r:embed="rId7"/>
          <a:stretch>
            <a:fillRect/>
          </a:stretch>
        </p:blipFill>
        <p:spPr>
          <a:xfrm>
            <a:off x="2401364" y="3717033"/>
            <a:ext cx="3050654" cy="936013"/>
          </a:xfrm>
          <a:prstGeom prst="rect">
            <a:avLst/>
          </a:prstGeom>
        </p:spPr>
      </p:pic>
      <p:pic>
        <p:nvPicPr>
          <p:cNvPr id="12" name="Picture 11">
            <a:hlinkClick r:id="rId8"/>
            <a:extLst>
              <a:ext uri="{FF2B5EF4-FFF2-40B4-BE49-F238E27FC236}">
                <a16:creationId xmlns:a16="http://schemas.microsoft.com/office/drawing/2014/main" id="{B6A925DA-1880-4674-A15E-F551E277D432}"/>
              </a:ext>
            </a:extLst>
          </p:cNvPr>
          <p:cNvPicPr>
            <a:picLocks noChangeAspect="1"/>
          </p:cNvPicPr>
          <p:nvPr/>
        </p:nvPicPr>
        <p:blipFill>
          <a:blip r:embed="rId9"/>
          <a:stretch>
            <a:fillRect/>
          </a:stretch>
        </p:blipFill>
        <p:spPr>
          <a:xfrm>
            <a:off x="6059350" y="4815335"/>
            <a:ext cx="2914650" cy="1562100"/>
          </a:xfrm>
          <a:prstGeom prst="rect">
            <a:avLst/>
          </a:prstGeom>
        </p:spPr>
      </p:pic>
    </p:spTree>
    <p:extLst>
      <p:ext uri="{BB962C8B-B14F-4D97-AF65-F5344CB8AC3E}">
        <p14:creationId xmlns:p14="http://schemas.microsoft.com/office/powerpoint/2010/main" val="4176873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4E34-AC1D-057C-D870-EE0C0665C686}"/>
              </a:ext>
            </a:extLst>
          </p:cNvPr>
          <p:cNvSpPr>
            <a:spLocks noGrp="1"/>
          </p:cNvSpPr>
          <p:nvPr>
            <p:ph type="title"/>
          </p:nvPr>
        </p:nvSpPr>
        <p:spPr>
          <a:xfrm>
            <a:off x="838200" y="365130"/>
            <a:ext cx="10515600" cy="1092256"/>
          </a:xfrm>
        </p:spPr>
        <p:txBody>
          <a:bodyPr/>
          <a:lstStyle/>
          <a:p>
            <a:r>
              <a:rPr lang="en-TT" dirty="0"/>
              <a:t>Company and industry data</a:t>
            </a:r>
          </a:p>
        </p:txBody>
      </p:sp>
      <p:pic>
        <p:nvPicPr>
          <p:cNvPr id="7" name="Picture 6">
            <a:extLst>
              <a:ext uri="{FF2B5EF4-FFF2-40B4-BE49-F238E27FC236}">
                <a16:creationId xmlns:a16="http://schemas.microsoft.com/office/drawing/2014/main" id="{63D3331C-0445-BBC5-BA49-A9EFC32B0FB0}"/>
              </a:ext>
            </a:extLst>
          </p:cNvPr>
          <p:cNvPicPr>
            <a:picLocks noChangeAspect="1"/>
          </p:cNvPicPr>
          <p:nvPr/>
        </p:nvPicPr>
        <p:blipFill>
          <a:blip r:embed="rId2"/>
          <a:stretch>
            <a:fillRect/>
          </a:stretch>
        </p:blipFill>
        <p:spPr>
          <a:xfrm>
            <a:off x="1708897" y="2010335"/>
            <a:ext cx="2857500" cy="1600200"/>
          </a:xfrm>
          <a:prstGeom prst="rect">
            <a:avLst/>
          </a:prstGeom>
        </p:spPr>
      </p:pic>
      <p:pic>
        <p:nvPicPr>
          <p:cNvPr id="8" name="Picture 7">
            <a:extLst>
              <a:ext uri="{FF2B5EF4-FFF2-40B4-BE49-F238E27FC236}">
                <a16:creationId xmlns:a16="http://schemas.microsoft.com/office/drawing/2014/main" id="{C7D532AD-79AB-6903-C542-05117818B16C}"/>
              </a:ext>
            </a:extLst>
          </p:cNvPr>
          <p:cNvPicPr>
            <a:picLocks noChangeAspect="1"/>
          </p:cNvPicPr>
          <p:nvPr/>
        </p:nvPicPr>
        <p:blipFill>
          <a:blip r:embed="rId3"/>
          <a:stretch>
            <a:fillRect/>
          </a:stretch>
        </p:blipFill>
        <p:spPr>
          <a:xfrm>
            <a:off x="8546140" y="3025496"/>
            <a:ext cx="2145978" cy="2133785"/>
          </a:xfrm>
          <a:prstGeom prst="rect">
            <a:avLst/>
          </a:prstGeom>
        </p:spPr>
      </p:pic>
    </p:spTree>
    <p:extLst>
      <p:ext uri="{BB962C8B-B14F-4D97-AF65-F5344CB8AC3E}">
        <p14:creationId xmlns:p14="http://schemas.microsoft.com/office/powerpoint/2010/main" val="1436679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056C-5C16-864C-5147-FA7B71F829A9}"/>
              </a:ext>
            </a:extLst>
          </p:cNvPr>
          <p:cNvSpPr>
            <a:spLocks noGrp="1"/>
          </p:cNvSpPr>
          <p:nvPr>
            <p:ph type="title"/>
          </p:nvPr>
        </p:nvSpPr>
        <p:spPr>
          <a:xfrm>
            <a:off x="887506" y="313765"/>
            <a:ext cx="9628094" cy="1011798"/>
          </a:xfrm>
        </p:spPr>
        <p:txBody>
          <a:bodyPr>
            <a:normAutofit/>
          </a:bodyPr>
          <a:lstStyle/>
          <a:p>
            <a:r>
              <a:rPr lang="en-GB" dirty="0">
                <a:solidFill>
                  <a:srgbClr val="002060"/>
                </a:solidFill>
                <a:latin typeface="ARU Raleway SemiBold" panose="00000700000000000000" pitchFamily="2" charset="0"/>
                <a:hlinkClick r:id="rId2"/>
              </a:rPr>
              <a:t>ARU Library Partner Access</a:t>
            </a:r>
            <a:endParaRPr lang="en-GB" dirty="0">
              <a:solidFill>
                <a:srgbClr val="002060"/>
              </a:solidFill>
              <a:latin typeface="ARU Raleway SemiBold" panose="00000700000000000000" pitchFamily="2" charset="0"/>
            </a:endParaRPr>
          </a:p>
        </p:txBody>
      </p:sp>
      <p:graphicFrame>
        <p:nvGraphicFramePr>
          <p:cNvPr id="7" name="Content Placeholder 6">
            <a:extLst>
              <a:ext uri="{FF2B5EF4-FFF2-40B4-BE49-F238E27FC236}">
                <a16:creationId xmlns:a16="http://schemas.microsoft.com/office/drawing/2014/main" id="{5CD58208-3D23-B1F9-3DCA-59F8B13DD0D1}"/>
              </a:ext>
            </a:extLst>
          </p:cNvPr>
          <p:cNvGraphicFramePr>
            <a:graphicFrameLocks noGrp="1"/>
          </p:cNvGraphicFramePr>
          <p:nvPr>
            <p:ph idx="1"/>
            <p:extLst>
              <p:ext uri="{D42A27DB-BD31-4B8C-83A1-F6EECF244321}">
                <p14:modId xmlns:p14="http://schemas.microsoft.com/office/powerpoint/2010/main" val="504101665"/>
              </p:ext>
            </p:extLst>
          </p:nvPr>
        </p:nvGraphicFramePr>
        <p:xfrm>
          <a:off x="824752" y="1325563"/>
          <a:ext cx="6158753" cy="5218670"/>
        </p:xfrm>
        <a:graphic>
          <a:graphicData uri="http://schemas.openxmlformats.org/drawingml/2006/table">
            <a:tbl>
              <a:tblPr/>
              <a:tblGrid>
                <a:gridCol w="2905427">
                  <a:extLst>
                    <a:ext uri="{9D8B030D-6E8A-4147-A177-3AD203B41FA5}">
                      <a16:colId xmlns:a16="http://schemas.microsoft.com/office/drawing/2014/main" val="120595427"/>
                    </a:ext>
                  </a:extLst>
                </a:gridCol>
                <a:gridCol w="3253326">
                  <a:extLst>
                    <a:ext uri="{9D8B030D-6E8A-4147-A177-3AD203B41FA5}">
                      <a16:colId xmlns:a16="http://schemas.microsoft.com/office/drawing/2014/main" val="2979262630"/>
                    </a:ext>
                  </a:extLst>
                </a:gridCol>
              </a:tblGrid>
              <a:tr h="650230">
                <a:tc>
                  <a:txBody>
                    <a:bodyPr/>
                    <a:lstStyle/>
                    <a:p>
                      <a:pPr algn="l">
                        <a:buNone/>
                      </a:pPr>
                      <a:r>
                        <a:rPr lang="en-TT" sz="800" b="0" u="sng" dirty="0">
                          <a:solidFill>
                            <a:srgbClr val="071D49"/>
                          </a:solidFill>
                          <a:effectLst/>
                          <a:latin typeface="Segoe UI" panose="020B0502040204020203" pitchFamily="34" charset="0"/>
                          <a:hlinkClick r:id="rId3"/>
                        </a:rPr>
                        <a:t>EBSCOhost Business Source Premier</a:t>
                      </a:r>
                      <a:endParaRPr lang="en-TT" sz="800" b="0" dirty="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A searchable business and management database, containing full text articles from over 2,000 journals, country economic reports, company information and image collection.</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802690847"/>
                  </a:ext>
                </a:extLst>
              </a:tr>
              <a:tr h="650230">
                <a:tc>
                  <a:txBody>
                    <a:bodyPr/>
                    <a:lstStyle/>
                    <a:p>
                      <a:pPr algn="l">
                        <a:buNone/>
                      </a:pPr>
                      <a:r>
                        <a:rPr lang="en-TT" sz="800" b="0" u="sng">
                          <a:solidFill>
                            <a:srgbClr val="071D49"/>
                          </a:solidFill>
                          <a:effectLst/>
                          <a:latin typeface="Segoe UI" panose="020B0502040204020203" pitchFamily="34" charset="0"/>
                          <a:hlinkClick r:id="rId4"/>
                        </a:rPr>
                        <a:t>EBSCOhost eBook Collection</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Access to e-books from a wide range of publishers. Please note: You may find that it says “Business Source Premier” above the search box. If so, then click on this and choose to switch to “eBook Collection”.</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3024965991"/>
                  </a:ext>
                </a:extLst>
              </a:tr>
              <a:tr h="1255617">
                <a:tc>
                  <a:txBody>
                    <a:bodyPr/>
                    <a:lstStyle/>
                    <a:p>
                      <a:pPr algn="l">
                        <a:buNone/>
                      </a:pPr>
                      <a:r>
                        <a:rPr lang="en-TT" sz="800" b="0" u="sng">
                          <a:solidFill>
                            <a:srgbClr val="071D49"/>
                          </a:solidFill>
                          <a:effectLst/>
                          <a:latin typeface="Segoe UI" panose="020B0502040204020203" pitchFamily="34" charset="0"/>
                          <a:hlinkClick r:id="rId5"/>
                        </a:rPr>
                        <a:t>Emerald Management</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Business research tool that provides critical information with over 35,000 full text articles from Emerald's international management portfolio. Subject coverage spans a spectrum of management disciplines including: strategy; leadership; library and information management; marketing and human resource management; plus a substantial number of engineering, applied science and technology titles.</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2800596729"/>
                  </a:ext>
                </a:extLst>
              </a:tr>
              <a:tr h="448434">
                <a:tc>
                  <a:txBody>
                    <a:bodyPr/>
                    <a:lstStyle/>
                    <a:p>
                      <a:pPr algn="l">
                        <a:buNone/>
                      </a:pPr>
                      <a:r>
                        <a:rPr lang="en-TT" sz="800" b="0" u="sng">
                          <a:solidFill>
                            <a:srgbClr val="071D49"/>
                          </a:solidFill>
                          <a:effectLst/>
                          <a:latin typeface="Segoe UI" panose="020B0502040204020203" pitchFamily="34" charset="0"/>
                          <a:hlinkClick r:id="rId6"/>
                        </a:rPr>
                        <a:t>Overton</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The world's largest searchable index of policy documents, guidelines, think tank publications and working papers from around the globe.</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287692350"/>
                  </a:ext>
                </a:extLst>
              </a:tr>
              <a:tr h="549332">
                <a:tc>
                  <a:txBody>
                    <a:bodyPr/>
                    <a:lstStyle/>
                    <a:p>
                      <a:pPr algn="l">
                        <a:buNone/>
                      </a:pPr>
                      <a:r>
                        <a:rPr lang="en-TT" sz="800" b="0" u="sng">
                          <a:solidFill>
                            <a:srgbClr val="071D49"/>
                          </a:solidFill>
                          <a:effectLst/>
                          <a:latin typeface="Segoe UI" panose="020B0502040204020203" pitchFamily="34" charset="0"/>
                          <a:hlinkClick r:id="rId7"/>
                        </a:rPr>
                        <a:t>ProQuest Arts Premium</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Full-text scholarly and industry journals covering Art, Design, Architecture, Humanities, Film and Screen Studies, Music, Performing Arts, and more.</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4279173025"/>
                  </a:ext>
                </a:extLst>
              </a:tr>
              <a:tr h="263469">
                <a:tc>
                  <a:txBody>
                    <a:bodyPr/>
                    <a:lstStyle/>
                    <a:p>
                      <a:pPr algn="l">
                        <a:buNone/>
                      </a:pPr>
                      <a:r>
                        <a:rPr lang="en-TT" sz="800" b="0" u="sng">
                          <a:solidFill>
                            <a:srgbClr val="071D49"/>
                          </a:solidFill>
                          <a:effectLst/>
                          <a:latin typeface="Segoe UI" panose="020B0502040204020203" pitchFamily="34" charset="0"/>
                          <a:hlinkClick r:id="rId8"/>
                        </a:rPr>
                        <a:t>ProQuest Ebook Central</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More than 250,000 e-books covering all academic subject areas.</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888763718"/>
                  </a:ext>
                </a:extLst>
              </a:tr>
              <a:tr h="952924">
                <a:tc>
                  <a:txBody>
                    <a:bodyPr/>
                    <a:lstStyle/>
                    <a:p>
                      <a:pPr algn="l">
                        <a:buNone/>
                      </a:pPr>
                      <a:r>
                        <a:rPr lang="en-TT" sz="800" b="0" u="sng">
                          <a:solidFill>
                            <a:srgbClr val="071D49"/>
                          </a:solidFill>
                          <a:effectLst/>
                          <a:latin typeface="Segoe UI" panose="020B0502040204020203" pitchFamily="34" charset="0"/>
                          <a:hlinkClick r:id="rId8"/>
                        </a:rPr>
                        <a:t>ProQuest SciTech Premium</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a:solidFill>
                            <a:srgbClr val="333333"/>
                          </a:solidFill>
                          <a:effectLst/>
                          <a:latin typeface="Segoe UI" panose="020B0502040204020203" pitchFamily="34" charset="0"/>
                        </a:rPr>
                        <a:t>Full-text scholarly and industry journals covering the Natural Sciences (Agricultural Science, Biological Science, Environmental Science, Earth, Atmospheric and Aquatic Science) and Technology (Advanced Technologies &amp; Aerospace, Engineering and Materials Science).</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1921226856"/>
                  </a:ext>
                </a:extLst>
              </a:tr>
              <a:tr h="448434">
                <a:tc>
                  <a:txBody>
                    <a:bodyPr/>
                    <a:lstStyle/>
                    <a:p>
                      <a:pPr algn="l">
                        <a:buNone/>
                      </a:pPr>
                      <a:r>
                        <a:rPr lang="en-TT" sz="800" b="0" u="sng">
                          <a:solidFill>
                            <a:srgbClr val="071D49"/>
                          </a:solidFill>
                          <a:effectLst/>
                          <a:latin typeface="Segoe UI" panose="020B0502040204020203" pitchFamily="34" charset="0"/>
                          <a:hlinkClick r:id="rId9"/>
                        </a:rPr>
                        <a:t>ProQuest Social Science Premium</a:t>
                      </a:r>
                      <a:endParaRPr lang="en-TT" sz="800" b="0">
                        <a:solidFill>
                          <a:srgbClr val="333333"/>
                        </a:solidFill>
                        <a:effectLst/>
                        <a:latin typeface="Segoe UI" panose="020B0502040204020203" pitchFamily="34" charset="0"/>
                      </a:endParaRP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tc>
                  <a:txBody>
                    <a:bodyPr/>
                    <a:lstStyle/>
                    <a:p>
                      <a:pPr algn="l">
                        <a:buNone/>
                      </a:pPr>
                      <a:r>
                        <a:rPr lang="en-US" sz="800" b="0" dirty="0">
                          <a:solidFill>
                            <a:srgbClr val="333333"/>
                          </a:solidFill>
                          <a:effectLst/>
                          <a:latin typeface="Segoe UI" panose="020B0502040204020203" pitchFamily="34" charset="0"/>
                        </a:rPr>
                        <a:t>Full-text scholarly journals and other content, covering Politics, Sociology, Social Services, Anthropology, Criminology, Education, and more.</a:t>
                      </a:r>
                    </a:p>
                  </a:txBody>
                  <a:tcPr marL="37512" marR="37512" marT="18756" marB="18756" anchor="ctr">
                    <a:lnL w="7620" cap="flat" cmpd="sng" algn="ctr">
                      <a:solidFill>
                        <a:srgbClr val="333333"/>
                      </a:solidFill>
                      <a:prstDash val="solid"/>
                      <a:round/>
                      <a:headEnd type="none" w="med" len="med"/>
                      <a:tailEnd type="none" w="med" len="med"/>
                    </a:lnL>
                    <a:lnR w="7620" cap="flat" cmpd="sng" algn="ctr">
                      <a:solidFill>
                        <a:srgbClr val="333333"/>
                      </a:solidFill>
                      <a:prstDash val="solid"/>
                      <a:round/>
                      <a:headEnd type="none" w="med" len="med"/>
                      <a:tailEnd type="none" w="med" len="med"/>
                    </a:lnR>
                    <a:lnT w="7620" cap="flat" cmpd="sng" algn="ctr">
                      <a:solidFill>
                        <a:srgbClr val="333333"/>
                      </a:solidFill>
                      <a:prstDash val="solid"/>
                      <a:round/>
                      <a:headEnd type="none" w="med" len="med"/>
                      <a:tailEnd type="none" w="med" len="med"/>
                    </a:lnT>
                    <a:lnB w="7620" cap="flat" cmpd="sng" algn="ctr">
                      <a:solidFill>
                        <a:srgbClr val="333333"/>
                      </a:solidFill>
                      <a:prstDash val="solid"/>
                      <a:round/>
                      <a:headEnd type="none" w="med" len="med"/>
                      <a:tailEnd type="none" w="med" len="med"/>
                    </a:lnB>
                    <a:solidFill>
                      <a:srgbClr val="FFFFFF"/>
                    </a:solidFill>
                  </a:tcPr>
                </a:tc>
                <a:extLst>
                  <a:ext uri="{0D108BD9-81ED-4DB2-BD59-A6C34878D82A}">
                    <a16:rowId xmlns:a16="http://schemas.microsoft.com/office/drawing/2014/main" val="2758128166"/>
                  </a:ext>
                </a:extLst>
              </a:tr>
            </a:tbl>
          </a:graphicData>
        </a:graphic>
      </p:graphicFrame>
    </p:spTree>
    <p:extLst>
      <p:ext uri="{BB962C8B-B14F-4D97-AF65-F5344CB8AC3E}">
        <p14:creationId xmlns:p14="http://schemas.microsoft.com/office/powerpoint/2010/main" val="4038389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23B8F-F01A-3E74-F618-558E8CA2BE6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DD62CA9-4774-5659-957E-2C6FD4AFED00}"/>
              </a:ext>
            </a:extLst>
          </p:cNvPr>
          <p:cNvSpPr>
            <a:spLocks noGrp="1"/>
          </p:cNvSpPr>
          <p:nvPr>
            <p:ph type="title"/>
          </p:nvPr>
        </p:nvSpPr>
        <p:spPr/>
        <p:txBody>
          <a:bodyPr/>
          <a:lstStyle/>
          <a:p>
            <a:r>
              <a:rPr lang="en-TT" dirty="0"/>
              <a:t>Previous Topics</a:t>
            </a:r>
          </a:p>
        </p:txBody>
      </p:sp>
      <p:sp>
        <p:nvSpPr>
          <p:cNvPr id="5" name="Text Placeholder 4">
            <a:extLst>
              <a:ext uri="{FF2B5EF4-FFF2-40B4-BE49-F238E27FC236}">
                <a16:creationId xmlns:a16="http://schemas.microsoft.com/office/drawing/2014/main" id="{E5B55DF9-39C1-13C2-020C-D142BB705A57}"/>
              </a:ext>
            </a:extLst>
          </p:cNvPr>
          <p:cNvSpPr>
            <a:spLocks noGrp="1"/>
          </p:cNvSpPr>
          <p:nvPr>
            <p:ph type="body" idx="1"/>
          </p:nvPr>
        </p:nvSpPr>
        <p:spPr/>
        <p:txBody>
          <a:bodyPr/>
          <a:lstStyle/>
          <a:p>
            <a:endParaRPr lang="en-TT"/>
          </a:p>
        </p:txBody>
      </p:sp>
    </p:spTree>
    <p:extLst>
      <p:ext uri="{BB962C8B-B14F-4D97-AF65-F5344CB8AC3E}">
        <p14:creationId xmlns:p14="http://schemas.microsoft.com/office/powerpoint/2010/main" val="3783304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0967-A0DC-EEE9-0C61-4B7A124B95F6}"/>
              </a:ext>
            </a:extLst>
          </p:cNvPr>
          <p:cNvSpPr>
            <a:spLocks noGrp="1"/>
          </p:cNvSpPr>
          <p:nvPr>
            <p:ph type="title"/>
          </p:nvPr>
        </p:nvSpPr>
        <p:spPr/>
        <p:txBody>
          <a:bodyPr/>
          <a:lstStyle/>
          <a:p>
            <a:r>
              <a:rPr lang="en-TT" dirty="0"/>
              <a:t>Previous Topics</a:t>
            </a:r>
          </a:p>
        </p:txBody>
      </p:sp>
      <p:sp>
        <p:nvSpPr>
          <p:cNvPr id="3" name="Content Placeholder 2">
            <a:extLst>
              <a:ext uri="{FF2B5EF4-FFF2-40B4-BE49-F238E27FC236}">
                <a16:creationId xmlns:a16="http://schemas.microsoft.com/office/drawing/2014/main" id="{BE932556-9038-B56D-8AEB-7F31590A51F4}"/>
              </a:ext>
            </a:extLst>
          </p:cNvPr>
          <p:cNvSpPr>
            <a:spLocks noGrp="1"/>
          </p:cNvSpPr>
          <p:nvPr>
            <p:ph idx="1"/>
          </p:nvPr>
        </p:nvSpPr>
        <p:spPr/>
        <p:txBody>
          <a:bodyPr>
            <a:normAutofit/>
          </a:bodyPr>
          <a:lstStyle/>
          <a:p>
            <a:r>
              <a:rPr lang="en-US" dirty="0"/>
              <a:t>How are tax havens used for tax avoidance and evasion and its impacts on the economy?</a:t>
            </a:r>
          </a:p>
          <a:p>
            <a:endParaRPr lang="en-US" dirty="0"/>
          </a:p>
          <a:p>
            <a:r>
              <a:rPr lang="en-US" dirty="0"/>
              <a:t>The impact of covid 19 pandemic on the oil and gas industry financial performance using regression analysis </a:t>
            </a:r>
          </a:p>
          <a:p>
            <a:endParaRPr lang="en-US" dirty="0"/>
          </a:p>
          <a:p>
            <a:r>
              <a:rPr lang="en-US" dirty="0"/>
              <a:t>A critical analysis of “why do we as individuals pay taxes?”</a:t>
            </a:r>
          </a:p>
          <a:p>
            <a:endParaRPr lang="en-TT" dirty="0"/>
          </a:p>
        </p:txBody>
      </p:sp>
    </p:spTree>
    <p:extLst>
      <p:ext uri="{BB962C8B-B14F-4D97-AF65-F5344CB8AC3E}">
        <p14:creationId xmlns:p14="http://schemas.microsoft.com/office/powerpoint/2010/main" val="3157688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BD8AD5-51BB-496B-0363-502DAD13E1B3}"/>
              </a:ext>
            </a:extLst>
          </p:cNvPr>
          <p:cNvSpPr>
            <a:spLocks noGrp="1"/>
          </p:cNvSpPr>
          <p:nvPr>
            <p:ph idx="1"/>
          </p:nvPr>
        </p:nvSpPr>
        <p:spPr>
          <a:xfrm>
            <a:off x="838200" y="896645"/>
            <a:ext cx="10515600" cy="5280318"/>
          </a:xfrm>
        </p:spPr>
        <p:txBody>
          <a:bodyPr/>
          <a:lstStyle/>
          <a:p>
            <a:r>
              <a:rPr lang="en-US" dirty="0"/>
              <a:t>An Investigation into the Relationship between Stock Prices and Financial Performance of Commercial Banks listed on the Trinidad and Tobago Stock Exchange </a:t>
            </a:r>
          </a:p>
          <a:p>
            <a:endParaRPr lang="en-US" dirty="0"/>
          </a:p>
          <a:p>
            <a:r>
              <a:rPr lang="en-US" dirty="0"/>
              <a:t>The Adaption of Online Banking in Developing Countries</a:t>
            </a:r>
          </a:p>
          <a:p>
            <a:endParaRPr lang="en-US" dirty="0"/>
          </a:p>
          <a:p>
            <a:r>
              <a:rPr lang="en-US" dirty="0"/>
              <a:t>A Critical Analysis of Corporate Governance in Non-Profit </a:t>
            </a:r>
            <a:r>
              <a:rPr lang="en-US" dirty="0" err="1"/>
              <a:t>Organisations</a:t>
            </a:r>
            <a:endParaRPr lang="en-US" dirty="0"/>
          </a:p>
          <a:p>
            <a:endParaRPr lang="en-US" dirty="0"/>
          </a:p>
          <a:p>
            <a:endParaRPr lang="en-TT" dirty="0"/>
          </a:p>
        </p:txBody>
      </p:sp>
    </p:spTree>
    <p:extLst>
      <p:ext uri="{BB962C8B-B14F-4D97-AF65-F5344CB8AC3E}">
        <p14:creationId xmlns:p14="http://schemas.microsoft.com/office/powerpoint/2010/main" val="590534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B4E07-07D4-5A09-535D-824111362E05}"/>
              </a:ext>
            </a:extLst>
          </p:cNvPr>
          <p:cNvSpPr>
            <a:spLocks noGrp="1"/>
          </p:cNvSpPr>
          <p:nvPr>
            <p:ph type="title"/>
          </p:nvPr>
        </p:nvSpPr>
        <p:spPr/>
        <p:txBody>
          <a:bodyPr/>
          <a:lstStyle/>
          <a:p>
            <a:r>
              <a:rPr lang="en-TT" dirty="0"/>
              <a:t>Financial Reporting and Analysis Topics</a:t>
            </a:r>
          </a:p>
        </p:txBody>
      </p:sp>
      <p:sp>
        <p:nvSpPr>
          <p:cNvPr id="3" name="Content Placeholder 2">
            <a:extLst>
              <a:ext uri="{FF2B5EF4-FFF2-40B4-BE49-F238E27FC236}">
                <a16:creationId xmlns:a16="http://schemas.microsoft.com/office/drawing/2014/main" id="{F434A6A1-13C8-3824-D74B-6BB84A69E325}"/>
              </a:ext>
            </a:extLst>
          </p:cNvPr>
          <p:cNvSpPr>
            <a:spLocks noGrp="1"/>
          </p:cNvSpPr>
          <p:nvPr>
            <p:ph idx="1"/>
          </p:nvPr>
        </p:nvSpPr>
        <p:spPr/>
        <p:txBody>
          <a:bodyPr/>
          <a:lstStyle/>
          <a:p>
            <a:r>
              <a:rPr lang="en-US" dirty="0"/>
              <a:t>Analyzing the impact of IFRS adoption on corporate investment decisions.</a:t>
            </a:r>
          </a:p>
          <a:p>
            <a:r>
              <a:rPr lang="en-US" dirty="0"/>
              <a:t>The impact of IFRS and GAAP convergence on financial reporting quality: a comparative study.</a:t>
            </a:r>
          </a:p>
          <a:p>
            <a:r>
              <a:rPr lang="en-US" dirty="0"/>
              <a:t>A comparative analysis of financial reporting practices in developed and emerging economies.</a:t>
            </a:r>
          </a:p>
          <a:p>
            <a:r>
              <a:rPr lang="en-US" dirty="0"/>
              <a:t>The impact of financial reporting quality on investor decision-making: a case study of company x.</a:t>
            </a:r>
            <a:endParaRPr lang="en-TT" dirty="0"/>
          </a:p>
        </p:txBody>
      </p:sp>
    </p:spTree>
    <p:extLst>
      <p:ext uri="{BB962C8B-B14F-4D97-AF65-F5344CB8AC3E}">
        <p14:creationId xmlns:p14="http://schemas.microsoft.com/office/powerpoint/2010/main" val="4096488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20637-7016-3453-9826-B92A6C993B3B}"/>
              </a:ext>
            </a:extLst>
          </p:cNvPr>
          <p:cNvSpPr>
            <a:spLocks noGrp="1"/>
          </p:cNvSpPr>
          <p:nvPr>
            <p:ph type="title"/>
          </p:nvPr>
        </p:nvSpPr>
        <p:spPr/>
        <p:txBody>
          <a:bodyPr/>
          <a:lstStyle/>
          <a:p>
            <a:r>
              <a:rPr lang="en-TT" dirty="0"/>
              <a:t>Management Accounting Topics</a:t>
            </a:r>
          </a:p>
        </p:txBody>
      </p:sp>
      <p:sp>
        <p:nvSpPr>
          <p:cNvPr id="3" name="Content Placeholder 2">
            <a:extLst>
              <a:ext uri="{FF2B5EF4-FFF2-40B4-BE49-F238E27FC236}">
                <a16:creationId xmlns:a16="http://schemas.microsoft.com/office/drawing/2014/main" id="{0240B24D-CB9E-3BD7-9EB1-5D04801B73CA}"/>
              </a:ext>
            </a:extLst>
          </p:cNvPr>
          <p:cNvSpPr>
            <a:spLocks noGrp="1"/>
          </p:cNvSpPr>
          <p:nvPr>
            <p:ph idx="1"/>
          </p:nvPr>
        </p:nvSpPr>
        <p:spPr>
          <a:xfrm>
            <a:off x="838200" y="1825624"/>
            <a:ext cx="10515600" cy="4602069"/>
          </a:xfrm>
        </p:spPr>
        <p:txBody>
          <a:bodyPr>
            <a:normAutofit fontScale="92500" lnSpcReduction="10000"/>
          </a:bodyPr>
          <a:lstStyle/>
          <a:p>
            <a:r>
              <a:rPr lang="en-US" dirty="0"/>
              <a:t>Financial risk management strategies in the post-COVID era: lessons learned and future implications.</a:t>
            </a:r>
          </a:p>
          <a:p>
            <a:r>
              <a:rPr lang="en-US" dirty="0"/>
              <a:t>Evaluating the effectiveness of internal control systems: a comparative study of public and private companies.</a:t>
            </a:r>
          </a:p>
          <a:p>
            <a:r>
              <a:rPr lang="en-US" dirty="0"/>
              <a:t>The role of financial ratios in predicting financial distress: a comparative study.</a:t>
            </a:r>
          </a:p>
          <a:p>
            <a:r>
              <a:rPr lang="en-US" dirty="0"/>
              <a:t>How is profit analyzed between profit and non-profit organizations in the context of financial accounting in the UK? </a:t>
            </a:r>
          </a:p>
          <a:p>
            <a:r>
              <a:rPr lang="en-US" dirty="0"/>
              <a:t>The effectiveness of internal control systems: a comparative study of public and private companies.</a:t>
            </a:r>
            <a:endParaRPr lang="en-TT" dirty="0"/>
          </a:p>
        </p:txBody>
      </p:sp>
    </p:spTree>
    <p:extLst>
      <p:ext uri="{BB962C8B-B14F-4D97-AF65-F5344CB8AC3E}">
        <p14:creationId xmlns:p14="http://schemas.microsoft.com/office/powerpoint/2010/main" val="3033536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87A6D-7B90-0695-4436-81D088D0E4CB}"/>
              </a:ext>
            </a:extLst>
          </p:cNvPr>
          <p:cNvSpPr>
            <a:spLocks noGrp="1"/>
          </p:cNvSpPr>
          <p:nvPr>
            <p:ph type="title"/>
          </p:nvPr>
        </p:nvSpPr>
        <p:spPr/>
        <p:txBody>
          <a:bodyPr/>
          <a:lstStyle/>
          <a:p>
            <a:r>
              <a:rPr lang="en-TT" dirty="0">
                <a:hlinkClick r:id="rId2"/>
              </a:rPr>
              <a:t>ARU Suggested Topics</a:t>
            </a:r>
            <a:endParaRPr lang="en-TT" dirty="0"/>
          </a:p>
        </p:txBody>
      </p:sp>
      <p:sp>
        <p:nvSpPr>
          <p:cNvPr id="3" name="Content Placeholder 2">
            <a:extLst>
              <a:ext uri="{FF2B5EF4-FFF2-40B4-BE49-F238E27FC236}">
                <a16:creationId xmlns:a16="http://schemas.microsoft.com/office/drawing/2014/main" id="{2F10A86C-3DBF-D856-1014-DC7A933FDFFB}"/>
              </a:ext>
            </a:extLst>
          </p:cNvPr>
          <p:cNvSpPr>
            <a:spLocks noGrp="1"/>
          </p:cNvSpPr>
          <p:nvPr>
            <p:ph idx="1"/>
          </p:nvPr>
        </p:nvSpPr>
        <p:spPr/>
        <p:txBody>
          <a:bodyPr/>
          <a:lstStyle/>
          <a:p>
            <a:r>
              <a:rPr lang="en-TT" dirty="0"/>
              <a:t>Available on Canvas</a:t>
            </a:r>
          </a:p>
        </p:txBody>
      </p:sp>
    </p:spTree>
    <p:extLst>
      <p:ext uri="{BB962C8B-B14F-4D97-AF65-F5344CB8AC3E}">
        <p14:creationId xmlns:p14="http://schemas.microsoft.com/office/powerpoint/2010/main" val="1820755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TT" altLang="en-US" dirty="0"/>
              <a:t>Let’s look at some of your initial Research areas ??</a:t>
            </a:r>
          </a:p>
        </p:txBody>
      </p:sp>
      <p:sp>
        <p:nvSpPr>
          <p:cNvPr id="3" name="Content Placeholder 2"/>
          <p:cNvSpPr>
            <a:spLocks noGrp="1"/>
          </p:cNvSpPr>
          <p:nvPr>
            <p:ph type="body" idx="1"/>
          </p:nvPr>
        </p:nvSpPr>
        <p:spPr/>
        <p:txBody>
          <a:bodyPr/>
          <a:lstStyle/>
          <a:p>
            <a:endParaRPr lang="en-TT" altLang="en-US" dirty="0"/>
          </a:p>
          <a:p>
            <a:endParaRPr lang="en-TT" altLang="en-US" dirty="0"/>
          </a:p>
        </p:txBody>
      </p:sp>
    </p:spTree>
    <p:extLst>
      <p:ext uri="{BB962C8B-B14F-4D97-AF65-F5344CB8AC3E}">
        <p14:creationId xmlns:p14="http://schemas.microsoft.com/office/powerpoint/2010/main" val="17853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68580" tIns="34290" rIns="68580" bIns="34290" rtlCol="0" anchor="ctr">
            <a:normAutofit/>
          </a:bodyPr>
          <a:lstStyle/>
          <a:p>
            <a:r>
              <a:rPr lang="en-GB" sz="3200" b="1" dirty="0">
                <a:solidFill>
                  <a:srgbClr val="000066"/>
                </a:solidFill>
              </a:rPr>
              <a:t>What is a UG</a:t>
            </a:r>
            <a:r>
              <a:rPr lang="zh-CN" altLang="en-US" sz="3200" b="1" dirty="0">
                <a:solidFill>
                  <a:srgbClr val="000066"/>
                </a:solidFill>
              </a:rPr>
              <a:t> </a:t>
            </a:r>
            <a:r>
              <a:rPr lang="en-GB" sz="3200" b="1" dirty="0">
                <a:solidFill>
                  <a:srgbClr val="000066"/>
                </a:solidFill>
              </a:rPr>
              <a:t>Major</a:t>
            </a:r>
            <a:r>
              <a:rPr lang="zh-CN" altLang="en-US" sz="3200" b="1" dirty="0">
                <a:solidFill>
                  <a:srgbClr val="000066"/>
                </a:solidFill>
              </a:rPr>
              <a:t> </a:t>
            </a:r>
            <a:r>
              <a:rPr lang="en-GB" sz="3200" b="1" dirty="0">
                <a:solidFill>
                  <a:srgbClr val="000066"/>
                </a:solidFill>
              </a:rPr>
              <a:t>Project?</a:t>
            </a:r>
          </a:p>
        </p:txBody>
      </p:sp>
      <p:sp>
        <p:nvSpPr>
          <p:cNvPr id="3" name="Content Placeholder 2"/>
          <p:cNvSpPr>
            <a:spLocks noGrp="1"/>
          </p:cNvSpPr>
          <p:nvPr>
            <p:ph idx="1"/>
          </p:nvPr>
        </p:nvSpPr>
        <p:spPr>
          <a:xfrm>
            <a:off x="838200" y="1690692"/>
            <a:ext cx="10515600" cy="4486271"/>
          </a:xfrm>
        </p:spPr>
        <p:txBody>
          <a:bodyPr>
            <a:noAutofit/>
          </a:bodyPr>
          <a:lstStyle/>
          <a:p>
            <a:r>
              <a:rPr lang="en-GB" sz="2800" dirty="0"/>
              <a:t>6,000 words piece of individual desk-based/secondary </a:t>
            </a:r>
            <a:r>
              <a:rPr lang="en-GB" sz="2800" b="1" u="sng" dirty="0"/>
              <a:t>research</a:t>
            </a:r>
            <a:r>
              <a:rPr lang="en-GB" sz="2800" dirty="0"/>
              <a:t> </a:t>
            </a:r>
          </a:p>
          <a:p>
            <a:pPr marL="0" indent="0">
              <a:buNone/>
            </a:pPr>
            <a:endParaRPr lang="en-GB" sz="2800" dirty="0"/>
          </a:p>
          <a:p>
            <a:endParaRPr lang="en-GB" sz="2800" dirty="0"/>
          </a:p>
          <a:p>
            <a:r>
              <a:rPr lang="en-GB" sz="2800" dirty="0"/>
              <a:t>Focussed on </a:t>
            </a:r>
            <a:r>
              <a:rPr lang="en-GB" sz="2800" dirty="0">
                <a:solidFill>
                  <a:srgbClr val="FF0000"/>
                </a:solidFill>
              </a:rPr>
              <a:t>a topic relevant to your business degree </a:t>
            </a:r>
            <a:r>
              <a:rPr lang="en-GB" sz="2800" dirty="0"/>
              <a:t>award and subject area</a:t>
            </a:r>
          </a:p>
          <a:p>
            <a:pPr marL="0" indent="0">
              <a:buNone/>
            </a:pPr>
            <a:endParaRPr lang="en-GB" sz="2800" dirty="0"/>
          </a:p>
        </p:txBody>
      </p:sp>
    </p:spTree>
    <p:extLst>
      <p:ext uri="{BB962C8B-B14F-4D97-AF65-F5344CB8AC3E}">
        <p14:creationId xmlns:p14="http://schemas.microsoft.com/office/powerpoint/2010/main" val="2475912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3384"/>
          </a:xfrm>
        </p:spPr>
        <p:txBody>
          <a:bodyPr/>
          <a:lstStyle/>
          <a:p>
            <a:r>
              <a:rPr lang="en-TT" dirty="0"/>
              <a:t>Let’s set some targets- Milestones!</a:t>
            </a:r>
          </a:p>
        </p:txBody>
      </p:sp>
      <p:graphicFrame>
        <p:nvGraphicFramePr>
          <p:cNvPr id="3" name="Table 2"/>
          <p:cNvGraphicFramePr>
            <a:graphicFrameLocks noGrp="1"/>
          </p:cNvGraphicFramePr>
          <p:nvPr>
            <p:extLst>
              <p:ext uri="{D42A27DB-BD31-4B8C-83A1-F6EECF244321}">
                <p14:modId xmlns:p14="http://schemas.microsoft.com/office/powerpoint/2010/main" val="1734444979"/>
              </p:ext>
            </p:extLst>
          </p:nvPr>
        </p:nvGraphicFramePr>
        <p:xfrm>
          <a:off x="2586181" y="1607561"/>
          <a:ext cx="5975928" cy="4678347"/>
        </p:xfrm>
        <a:graphic>
          <a:graphicData uri="http://schemas.openxmlformats.org/drawingml/2006/table">
            <a:tbl>
              <a:tblPr firstRow="1" bandRow="1">
                <a:tableStyleId>{5C22544A-7EE6-4342-B048-85BDC9FD1C3A}</a:tableStyleId>
              </a:tblPr>
              <a:tblGrid>
                <a:gridCol w="2964873">
                  <a:extLst>
                    <a:ext uri="{9D8B030D-6E8A-4147-A177-3AD203B41FA5}">
                      <a16:colId xmlns:a16="http://schemas.microsoft.com/office/drawing/2014/main" val="2697709082"/>
                    </a:ext>
                  </a:extLst>
                </a:gridCol>
                <a:gridCol w="3011055">
                  <a:extLst>
                    <a:ext uri="{9D8B030D-6E8A-4147-A177-3AD203B41FA5}">
                      <a16:colId xmlns:a16="http://schemas.microsoft.com/office/drawing/2014/main" val="3746156119"/>
                    </a:ext>
                  </a:extLst>
                </a:gridCol>
              </a:tblGrid>
              <a:tr h="563547">
                <a:tc>
                  <a:txBody>
                    <a:bodyPr/>
                    <a:lstStyle/>
                    <a:p>
                      <a:r>
                        <a:rPr lang="en-TT" sz="2000" dirty="0">
                          <a:solidFill>
                            <a:schemeClr val="tx1"/>
                          </a:solidFill>
                        </a:rPr>
                        <a:t>Chapters</a:t>
                      </a:r>
                    </a:p>
                  </a:txBody>
                  <a:tcPr/>
                </a:tc>
                <a:tc>
                  <a:txBody>
                    <a:bodyPr/>
                    <a:lstStyle/>
                    <a:p>
                      <a:r>
                        <a:rPr lang="en-TT" sz="2000" dirty="0">
                          <a:solidFill>
                            <a:schemeClr val="tx1"/>
                          </a:solidFill>
                        </a:rPr>
                        <a:t>Finish Date for Drafts</a:t>
                      </a:r>
                    </a:p>
                  </a:txBody>
                  <a:tcPr/>
                </a:tc>
                <a:extLst>
                  <a:ext uri="{0D108BD9-81ED-4DB2-BD59-A6C34878D82A}">
                    <a16:rowId xmlns:a16="http://schemas.microsoft.com/office/drawing/2014/main" val="2252332675"/>
                  </a:ext>
                </a:extLst>
              </a:tr>
              <a:tr h="563547">
                <a:tc>
                  <a:txBody>
                    <a:bodyPr/>
                    <a:lstStyle/>
                    <a:p>
                      <a:r>
                        <a:rPr lang="en-TT" sz="2000" b="1" dirty="0">
                          <a:solidFill>
                            <a:schemeClr val="tx1"/>
                          </a:solidFill>
                        </a:rPr>
                        <a:t>Chapter 1 </a:t>
                      </a:r>
                    </a:p>
                    <a:p>
                      <a:r>
                        <a:rPr lang="en-TT" sz="2000" dirty="0">
                          <a:solidFill>
                            <a:schemeClr val="tx1"/>
                          </a:solidFill>
                        </a:rPr>
                        <a:t>Introduction</a:t>
                      </a:r>
                    </a:p>
                  </a:txBody>
                  <a:tcPr/>
                </a:tc>
                <a:tc>
                  <a:txBody>
                    <a:bodyPr/>
                    <a:lstStyle/>
                    <a:p>
                      <a:r>
                        <a:rPr lang="en-TT" sz="2000" dirty="0">
                          <a:solidFill>
                            <a:schemeClr val="tx1"/>
                          </a:solidFill>
                        </a:rPr>
                        <a:t>Jan 31</a:t>
                      </a:r>
                      <a:r>
                        <a:rPr lang="en-TT" sz="2000" baseline="30000" dirty="0">
                          <a:solidFill>
                            <a:schemeClr val="tx1"/>
                          </a:solidFill>
                        </a:rPr>
                        <a:t>st</a:t>
                      </a:r>
                      <a:r>
                        <a:rPr lang="en-TT" sz="2000" dirty="0">
                          <a:solidFill>
                            <a:schemeClr val="tx1"/>
                          </a:solidFill>
                        </a:rPr>
                        <a:t> </a:t>
                      </a:r>
                    </a:p>
                  </a:txBody>
                  <a:tcPr/>
                </a:tc>
                <a:extLst>
                  <a:ext uri="{0D108BD9-81ED-4DB2-BD59-A6C34878D82A}">
                    <a16:rowId xmlns:a16="http://schemas.microsoft.com/office/drawing/2014/main" val="1708883975"/>
                  </a:ext>
                </a:extLst>
              </a:tr>
              <a:tr h="563547">
                <a:tc>
                  <a:txBody>
                    <a:bodyPr/>
                    <a:lstStyle/>
                    <a:p>
                      <a:r>
                        <a:rPr lang="en-TT" sz="2000" b="1" dirty="0">
                          <a:solidFill>
                            <a:schemeClr val="tx1"/>
                          </a:solidFill>
                        </a:rPr>
                        <a:t>Chapter 2</a:t>
                      </a:r>
                    </a:p>
                    <a:p>
                      <a:r>
                        <a:rPr lang="en-TT" sz="2000" dirty="0">
                          <a:solidFill>
                            <a:schemeClr val="tx1"/>
                          </a:solidFill>
                        </a:rPr>
                        <a:t>Literature Review</a:t>
                      </a:r>
                    </a:p>
                  </a:txBody>
                  <a:tcPr/>
                </a:tc>
                <a:tc>
                  <a:txBody>
                    <a:bodyPr/>
                    <a:lstStyle/>
                    <a:p>
                      <a:r>
                        <a:rPr lang="en-TT" sz="2000" dirty="0">
                          <a:solidFill>
                            <a:schemeClr val="tx1"/>
                          </a:solidFill>
                        </a:rPr>
                        <a:t>Feb 21</a:t>
                      </a:r>
                      <a:r>
                        <a:rPr lang="en-TT" sz="2000" baseline="30000" dirty="0">
                          <a:solidFill>
                            <a:schemeClr val="tx1"/>
                          </a:solidFill>
                        </a:rPr>
                        <a:t>st</a:t>
                      </a:r>
                      <a:r>
                        <a:rPr lang="en-TT" sz="2000" dirty="0">
                          <a:solidFill>
                            <a:schemeClr val="tx1"/>
                          </a:solidFill>
                        </a:rPr>
                        <a:t> </a:t>
                      </a:r>
                    </a:p>
                  </a:txBody>
                  <a:tcPr/>
                </a:tc>
                <a:extLst>
                  <a:ext uri="{0D108BD9-81ED-4DB2-BD59-A6C34878D82A}">
                    <a16:rowId xmlns:a16="http://schemas.microsoft.com/office/drawing/2014/main" val="2294174907"/>
                  </a:ext>
                </a:extLst>
              </a:tr>
              <a:tr h="563547">
                <a:tc>
                  <a:txBody>
                    <a:bodyPr/>
                    <a:lstStyle/>
                    <a:p>
                      <a:r>
                        <a:rPr lang="en-TT" sz="2000" b="1" dirty="0">
                          <a:solidFill>
                            <a:schemeClr val="tx1"/>
                          </a:solidFill>
                        </a:rPr>
                        <a:t>Chapter 3</a:t>
                      </a:r>
                    </a:p>
                    <a:p>
                      <a:r>
                        <a:rPr lang="en-TT" sz="2000" dirty="0">
                          <a:solidFill>
                            <a:schemeClr val="tx1"/>
                          </a:solidFill>
                        </a:rPr>
                        <a:t>Research Design</a:t>
                      </a:r>
                      <a:r>
                        <a:rPr lang="en-TT" sz="2000" baseline="0" dirty="0">
                          <a:solidFill>
                            <a:schemeClr val="tx1"/>
                          </a:solidFill>
                        </a:rPr>
                        <a:t> and Methodology</a:t>
                      </a:r>
                      <a:endParaRPr lang="en-TT" sz="2000" dirty="0">
                        <a:solidFill>
                          <a:schemeClr val="tx1"/>
                        </a:solidFill>
                      </a:endParaRPr>
                    </a:p>
                  </a:txBody>
                  <a:tcPr/>
                </a:tc>
                <a:tc>
                  <a:txBody>
                    <a:bodyPr/>
                    <a:lstStyle/>
                    <a:p>
                      <a:r>
                        <a:rPr lang="en-TT" sz="2000" dirty="0">
                          <a:solidFill>
                            <a:schemeClr val="tx1"/>
                          </a:solidFill>
                        </a:rPr>
                        <a:t>Mar 7</a:t>
                      </a:r>
                      <a:r>
                        <a:rPr lang="en-TT" sz="2000" baseline="30000" dirty="0">
                          <a:solidFill>
                            <a:schemeClr val="tx1"/>
                          </a:solidFill>
                        </a:rPr>
                        <a:t>th</a:t>
                      </a:r>
                      <a:r>
                        <a:rPr lang="en-TT" sz="2000" dirty="0">
                          <a:solidFill>
                            <a:schemeClr val="tx1"/>
                          </a:solidFill>
                        </a:rPr>
                        <a:t> </a:t>
                      </a:r>
                    </a:p>
                  </a:txBody>
                  <a:tcPr/>
                </a:tc>
                <a:extLst>
                  <a:ext uri="{0D108BD9-81ED-4DB2-BD59-A6C34878D82A}">
                    <a16:rowId xmlns:a16="http://schemas.microsoft.com/office/drawing/2014/main" val="1315642582"/>
                  </a:ext>
                </a:extLst>
              </a:tr>
              <a:tr h="563547">
                <a:tc>
                  <a:txBody>
                    <a:bodyPr/>
                    <a:lstStyle/>
                    <a:p>
                      <a:r>
                        <a:rPr lang="en-TT" sz="2000" b="1" dirty="0">
                          <a:solidFill>
                            <a:schemeClr val="tx1"/>
                          </a:solidFill>
                        </a:rPr>
                        <a:t>Chapter</a:t>
                      </a:r>
                      <a:r>
                        <a:rPr lang="en-TT" sz="2000" b="1" baseline="0" dirty="0">
                          <a:solidFill>
                            <a:schemeClr val="tx1"/>
                          </a:solidFill>
                        </a:rPr>
                        <a:t> 4</a:t>
                      </a:r>
                    </a:p>
                    <a:p>
                      <a:r>
                        <a:rPr lang="en-TT" sz="2000" baseline="0" dirty="0">
                          <a:solidFill>
                            <a:schemeClr val="tx1"/>
                          </a:solidFill>
                        </a:rPr>
                        <a:t>Findings and Analysis</a:t>
                      </a:r>
                      <a:endParaRPr lang="en-TT" sz="2000" dirty="0">
                        <a:solidFill>
                          <a:schemeClr val="tx1"/>
                        </a:solidFill>
                      </a:endParaRPr>
                    </a:p>
                  </a:txBody>
                  <a:tcPr/>
                </a:tc>
                <a:tc>
                  <a:txBody>
                    <a:bodyPr/>
                    <a:lstStyle/>
                    <a:p>
                      <a:r>
                        <a:rPr lang="en-TT" sz="2000" dirty="0">
                          <a:solidFill>
                            <a:schemeClr val="tx1"/>
                          </a:solidFill>
                        </a:rPr>
                        <a:t>Mar 28</a:t>
                      </a:r>
                      <a:r>
                        <a:rPr lang="en-TT" sz="2000" baseline="30000" dirty="0">
                          <a:solidFill>
                            <a:schemeClr val="tx1"/>
                          </a:solidFill>
                        </a:rPr>
                        <a:t>th </a:t>
                      </a:r>
                      <a:endParaRPr lang="en-TT" sz="2000" dirty="0">
                        <a:solidFill>
                          <a:schemeClr val="tx1"/>
                        </a:solidFill>
                      </a:endParaRPr>
                    </a:p>
                  </a:txBody>
                  <a:tcPr/>
                </a:tc>
                <a:extLst>
                  <a:ext uri="{0D108BD9-81ED-4DB2-BD59-A6C34878D82A}">
                    <a16:rowId xmlns:a16="http://schemas.microsoft.com/office/drawing/2014/main" val="2002787240"/>
                  </a:ext>
                </a:extLst>
              </a:tr>
              <a:tr h="563547">
                <a:tc>
                  <a:txBody>
                    <a:bodyPr/>
                    <a:lstStyle/>
                    <a:p>
                      <a:r>
                        <a:rPr lang="en-TT" sz="2000" b="1" dirty="0">
                          <a:solidFill>
                            <a:schemeClr val="tx1"/>
                          </a:solidFill>
                        </a:rPr>
                        <a:t>Chapter 5</a:t>
                      </a:r>
                    </a:p>
                    <a:p>
                      <a:r>
                        <a:rPr lang="en-TT" sz="2000" dirty="0">
                          <a:solidFill>
                            <a:schemeClr val="tx1"/>
                          </a:solidFill>
                        </a:rPr>
                        <a:t>Conclusions and Recommendation</a:t>
                      </a:r>
                    </a:p>
                  </a:txBody>
                  <a:tcPr/>
                </a:tc>
                <a:tc>
                  <a:txBody>
                    <a:bodyPr/>
                    <a:lstStyle/>
                    <a:p>
                      <a:r>
                        <a:rPr lang="en-TT" sz="2000" dirty="0">
                          <a:solidFill>
                            <a:schemeClr val="tx1"/>
                          </a:solidFill>
                        </a:rPr>
                        <a:t>Apr 11</a:t>
                      </a:r>
                      <a:r>
                        <a:rPr lang="en-TT" sz="2000" baseline="30000" dirty="0">
                          <a:solidFill>
                            <a:schemeClr val="tx1"/>
                          </a:solidFill>
                        </a:rPr>
                        <a:t>th</a:t>
                      </a:r>
                      <a:r>
                        <a:rPr lang="en-TT" sz="2000" dirty="0">
                          <a:solidFill>
                            <a:schemeClr val="tx1"/>
                          </a:solidFill>
                        </a:rPr>
                        <a:t> </a:t>
                      </a:r>
                    </a:p>
                  </a:txBody>
                  <a:tcPr/>
                </a:tc>
                <a:extLst>
                  <a:ext uri="{0D108BD9-81ED-4DB2-BD59-A6C34878D82A}">
                    <a16:rowId xmlns:a16="http://schemas.microsoft.com/office/drawing/2014/main" val="2199961190"/>
                  </a:ext>
                </a:extLst>
              </a:tr>
            </a:tbl>
          </a:graphicData>
        </a:graphic>
      </p:graphicFrame>
    </p:spTree>
    <p:extLst>
      <p:ext uri="{BB962C8B-B14F-4D97-AF65-F5344CB8AC3E}">
        <p14:creationId xmlns:p14="http://schemas.microsoft.com/office/powerpoint/2010/main" val="3256503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8FCF2-978B-C420-EABC-E6E06D87B73A}"/>
              </a:ext>
            </a:extLst>
          </p:cNvPr>
          <p:cNvSpPr>
            <a:spLocks noGrp="1"/>
          </p:cNvSpPr>
          <p:nvPr>
            <p:ph type="title"/>
          </p:nvPr>
        </p:nvSpPr>
        <p:spPr>
          <a:xfrm>
            <a:off x="838200" y="365130"/>
            <a:ext cx="10515600" cy="791318"/>
          </a:xfrm>
        </p:spPr>
        <p:txBody>
          <a:bodyPr/>
          <a:lstStyle/>
          <a:p>
            <a:r>
              <a:rPr lang="en-TT" dirty="0"/>
              <a:t>Complete Worksheet 1 for next week</a:t>
            </a:r>
          </a:p>
        </p:txBody>
      </p:sp>
      <p:sp>
        <p:nvSpPr>
          <p:cNvPr id="3" name="Content Placeholder 2">
            <a:extLst>
              <a:ext uri="{FF2B5EF4-FFF2-40B4-BE49-F238E27FC236}">
                <a16:creationId xmlns:a16="http://schemas.microsoft.com/office/drawing/2014/main" id="{0732DFA0-942D-09A3-6B4D-BB56C40AA31A}"/>
              </a:ext>
            </a:extLst>
          </p:cNvPr>
          <p:cNvSpPr>
            <a:spLocks noGrp="1"/>
          </p:cNvSpPr>
          <p:nvPr>
            <p:ph idx="1"/>
          </p:nvPr>
        </p:nvSpPr>
        <p:spPr>
          <a:xfrm>
            <a:off x="838200" y="2178424"/>
            <a:ext cx="4791635" cy="2501152"/>
          </a:xfrm>
        </p:spPr>
        <p:txBody>
          <a:bodyPr>
            <a:normAutofit/>
          </a:bodyPr>
          <a:lstStyle/>
          <a:p>
            <a:r>
              <a:rPr lang="en-US" dirty="0">
                <a:hlinkClick r:id="rId2" action="ppaction://hlinkfile"/>
              </a:rPr>
              <a:t>UG Worksheet1-Research Description v1.3.doc</a:t>
            </a:r>
            <a:endParaRPr lang="en-TT" dirty="0"/>
          </a:p>
        </p:txBody>
      </p:sp>
      <p:pic>
        <p:nvPicPr>
          <p:cNvPr id="7" name="Picture 6">
            <a:extLst>
              <a:ext uri="{FF2B5EF4-FFF2-40B4-BE49-F238E27FC236}">
                <a16:creationId xmlns:a16="http://schemas.microsoft.com/office/drawing/2014/main" id="{8F6C12DC-0CBA-4E88-1682-DCB692C95122}"/>
              </a:ext>
            </a:extLst>
          </p:cNvPr>
          <p:cNvPicPr>
            <a:picLocks noChangeAspect="1"/>
          </p:cNvPicPr>
          <p:nvPr/>
        </p:nvPicPr>
        <p:blipFill>
          <a:blip r:embed="rId3"/>
          <a:stretch>
            <a:fillRect/>
          </a:stretch>
        </p:blipFill>
        <p:spPr>
          <a:xfrm>
            <a:off x="7078787" y="1071931"/>
            <a:ext cx="4435224" cy="5700254"/>
          </a:xfrm>
          <a:prstGeom prst="rect">
            <a:avLst/>
          </a:prstGeom>
        </p:spPr>
      </p:pic>
    </p:spTree>
    <p:extLst>
      <p:ext uri="{BB962C8B-B14F-4D97-AF65-F5344CB8AC3E}">
        <p14:creationId xmlns:p14="http://schemas.microsoft.com/office/powerpoint/2010/main" val="3473671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30"/>
            <a:ext cx="10515600" cy="939888"/>
          </a:xfrm>
        </p:spPr>
        <p:txBody>
          <a:bodyPr vert="horz" lIns="68580" tIns="34290" rIns="68580" bIns="34290" rtlCol="0" anchor="ctr">
            <a:normAutofit/>
          </a:bodyPr>
          <a:lstStyle/>
          <a:p>
            <a:r>
              <a:rPr lang="en-GB" sz="3200" b="1" dirty="0">
                <a:solidFill>
                  <a:srgbClr val="000066"/>
                </a:solidFill>
              </a:rPr>
              <a:t>What is my Dissertation about?  </a:t>
            </a:r>
          </a:p>
        </p:txBody>
      </p:sp>
      <p:sp>
        <p:nvSpPr>
          <p:cNvPr id="3" name="Content Placeholder 2"/>
          <p:cNvSpPr>
            <a:spLocks noGrp="1"/>
          </p:cNvSpPr>
          <p:nvPr>
            <p:ph idx="1"/>
          </p:nvPr>
        </p:nvSpPr>
        <p:spPr>
          <a:xfrm>
            <a:off x="838200" y="1553592"/>
            <a:ext cx="10515600" cy="4623371"/>
          </a:xfrm>
        </p:spPr>
        <p:txBody>
          <a:bodyPr>
            <a:noAutofit/>
          </a:bodyPr>
          <a:lstStyle/>
          <a:p>
            <a:r>
              <a:rPr lang="en-GB" sz="2400" dirty="0">
                <a:latin typeface="Arial" panose="020B0604020202020204" pitchFamily="34" charset="0"/>
                <a:cs typeface="Arial" panose="020B0604020202020204" pitchFamily="34" charset="0"/>
              </a:rPr>
              <a:t>It is YOUR dissertation – </a:t>
            </a:r>
            <a:r>
              <a:rPr lang="en-GB" sz="2400" dirty="0">
                <a:solidFill>
                  <a:srgbClr val="FF0000"/>
                </a:solidFill>
                <a:latin typeface="Arial" panose="020B0604020202020204" pitchFamily="34" charset="0"/>
                <a:cs typeface="Arial" panose="020B0604020202020204" pitchFamily="34" charset="0"/>
              </a:rPr>
              <a:t>choice of topic entirely up to you!!!</a:t>
            </a:r>
          </a:p>
          <a:p>
            <a:pPr lvl="0"/>
            <a:endParaRPr lang="en-GB" sz="2400"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Should be on a </a:t>
            </a:r>
            <a:r>
              <a:rPr lang="en-GB" sz="2400" dirty="0">
                <a:solidFill>
                  <a:srgbClr val="FF0000"/>
                </a:solidFill>
                <a:latin typeface="Arial" panose="020B0604020202020204" pitchFamily="34" charset="0"/>
                <a:cs typeface="Arial" panose="020B0604020202020204" pitchFamily="34" charset="0"/>
              </a:rPr>
              <a:t>topic of contemporary interest</a:t>
            </a:r>
            <a:r>
              <a:rPr lang="en-GB" sz="2400" dirty="0">
                <a:latin typeface="Arial" panose="020B0604020202020204" pitchFamily="34" charset="0"/>
                <a:cs typeface="Arial" panose="020B0604020202020204" pitchFamily="34" charset="0"/>
              </a:rPr>
              <a:t>.</a:t>
            </a:r>
          </a:p>
          <a:p>
            <a:pPr lvl="0"/>
            <a:endParaRPr lang="en-GB" sz="2400" dirty="0">
              <a:latin typeface="Arial" panose="020B0604020202020204" pitchFamily="34" charset="0"/>
              <a:cs typeface="Arial" panose="020B0604020202020204" pitchFamily="34" charset="0"/>
            </a:endParaRPr>
          </a:p>
          <a:p>
            <a:pPr lvl="0"/>
            <a:r>
              <a:rPr lang="en-GB" sz="2400" dirty="0">
                <a:latin typeface="Arial" panose="020B0604020202020204" pitchFamily="34" charset="0"/>
                <a:cs typeface="Arial" panose="020B0604020202020204" pitchFamily="34" charset="0"/>
              </a:rPr>
              <a:t>Should be some connection</a:t>
            </a:r>
            <a:r>
              <a:rPr lang="en-US" altLang="zh-CN" sz="2400" dirty="0">
                <a:latin typeface="Arial" panose="020B0604020202020204" pitchFamily="34" charset="0"/>
                <a:cs typeface="Arial" panose="020B0604020202020204" pitchFamily="34" charset="0"/>
              </a:rPr>
              <a:t>s</a:t>
            </a:r>
            <a:r>
              <a:rPr lang="en-GB" sz="2400" dirty="0">
                <a:latin typeface="Arial" panose="020B0604020202020204" pitchFamily="34" charset="0"/>
                <a:cs typeface="Arial" panose="020B0604020202020204" pitchFamily="34" charset="0"/>
              </a:rPr>
              <a:t> to your course</a:t>
            </a:r>
          </a:p>
          <a:p>
            <a:pPr lvl="0"/>
            <a:endParaRPr lang="en-US" altLang="zh-CN" sz="2400" dirty="0">
              <a:latin typeface="Arial" panose="020B0604020202020204" pitchFamily="34" charset="0"/>
              <a:cs typeface="Arial" panose="020B0604020202020204" pitchFamily="34" charset="0"/>
            </a:endParaRPr>
          </a:p>
          <a:p>
            <a:pPr lvl="0"/>
            <a:r>
              <a:rPr lang="en-US" altLang="zh-CN" sz="2400" dirty="0">
                <a:latin typeface="Arial" panose="020B0604020202020204" pitchFamily="34" charset="0"/>
                <a:cs typeface="Arial" panose="020B0604020202020204" pitchFamily="34" charset="0"/>
              </a:rPr>
              <a:t>Can</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be</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a</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subject topic</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studied</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in</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a</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previous</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module</a:t>
            </a:r>
            <a:r>
              <a:rPr lang="zh-CN" altLang="en-US" sz="2400" dirty="0">
                <a:latin typeface="Arial" panose="020B0604020202020204" pitchFamily="34" charset="0"/>
                <a:cs typeface="Arial" panose="020B0604020202020204" pitchFamily="34" charset="0"/>
              </a:rPr>
              <a:t> </a:t>
            </a:r>
            <a:r>
              <a:rPr lang="en-US" altLang="zh-CN" sz="2400" dirty="0">
                <a:solidFill>
                  <a:srgbClr val="FF0000"/>
                </a:solidFill>
                <a:latin typeface="Arial" panose="020B0604020202020204" pitchFamily="34" charset="0"/>
                <a:cs typeface="Arial" panose="020B0604020202020204" pitchFamily="34" charset="0"/>
              </a:rPr>
              <a:t>but</a:t>
            </a:r>
            <a:r>
              <a:rPr lang="zh-CN" altLang="en-US" sz="2400" dirty="0">
                <a:solidFill>
                  <a:srgbClr val="FF0000"/>
                </a:solidFill>
                <a:latin typeface="Arial" panose="020B0604020202020204" pitchFamily="34" charset="0"/>
                <a:cs typeface="Arial" panose="020B0604020202020204" pitchFamily="34" charset="0"/>
              </a:rPr>
              <a:t> </a:t>
            </a:r>
            <a:r>
              <a:rPr lang="en-US" altLang="zh-CN" sz="2400" dirty="0">
                <a:solidFill>
                  <a:srgbClr val="FF0000"/>
                </a:solidFill>
                <a:latin typeface="Arial" panose="020B0604020202020204" pitchFamily="34" charset="0"/>
                <a:cs typeface="Arial" panose="020B0604020202020204" pitchFamily="34" charset="0"/>
              </a:rPr>
              <a:t>don’t</a:t>
            </a:r>
            <a:r>
              <a:rPr lang="zh-CN" altLang="en-US" sz="2400" dirty="0">
                <a:solidFill>
                  <a:srgbClr val="FF0000"/>
                </a:solidFill>
                <a:latin typeface="Arial" panose="020B0604020202020204" pitchFamily="34" charset="0"/>
                <a:cs typeface="Arial" panose="020B0604020202020204" pitchFamily="34" charset="0"/>
              </a:rPr>
              <a:t> </a:t>
            </a:r>
            <a:r>
              <a:rPr lang="en-US" altLang="zh-CN" sz="2400" dirty="0">
                <a:solidFill>
                  <a:srgbClr val="FF0000"/>
                </a:solidFill>
                <a:latin typeface="Arial" panose="020B0604020202020204" pitchFamily="34" charset="0"/>
                <a:cs typeface="Arial" panose="020B0604020202020204" pitchFamily="34" charset="0"/>
              </a:rPr>
              <a:t>have</a:t>
            </a:r>
            <a:r>
              <a:rPr lang="zh-CN" altLang="en-US" sz="2400" dirty="0">
                <a:solidFill>
                  <a:srgbClr val="FF0000"/>
                </a:solidFill>
                <a:latin typeface="Arial" panose="020B0604020202020204" pitchFamily="34" charset="0"/>
                <a:cs typeface="Arial" panose="020B0604020202020204" pitchFamily="34" charset="0"/>
              </a:rPr>
              <a:t> </a:t>
            </a:r>
            <a:r>
              <a:rPr lang="en-US" altLang="zh-CN" sz="2400" dirty="0">
                <a:solidFill>
                  <a:srgbClr val="FF0000"/>
                </a:solidFill>
                <a:latin typeface="Arial" panose="020B0604020202020204" pitchFamily="34" charset="0"/>
                <a:cs typeface="Arial" panose="020B0604020202020204" pitchFamily="34" charset="0"/>
              </a:rPr>
              <a:t>to</a:t>
            </a:r>
            <a:r>
              <a:rPr lang="en-GB" sz="2400" dirty="0">
                <a:latin typeface="Arial" panose="020B0604020202020204" pitchFamily="34" charset="0"/>
                <a:cs typeface="Arial" panose="020B0604020202020204" pitchFamily="34" charset="0"/>
              </a:rPr>
              <a:t>, if you wish</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Must NOT, NOT, NOT be based on </a:t>
            </a:r>
            <a:r>
              <a:rPr lang="en-GB" sz="2400" b="1" u="sng" dirty="0">
                <a:latin typeface="Arial" panose="020B0604020202020204" pitchFamily="34" charset="0"/>
                <a:cs typeface="Arial" panose="020B0604020202020204" pitchFamily="34" charset="0"/>
              </a:rPr>
              <a:t>primary</a:t>
            </a:r>
            <a:r>
              <a:rPr lang="en-GB" sz="2400" dirty="0">
                <a:latin typeface="Arial" panose="020B0604020202020204" pitchFamily="34" charset="0"/>
                <a:cs typeface="Arial" panose="020B0604020202020204" pitchFamily="34" charset="0"/>
              </a:rPr>
              <a:t> research data gathering</a:t>
            </a:r>
          </a:p>
          <a:p>
            <a:pPr marL="0" indent="0">
              <a:buNone/>
            </a:pPr>
            <a:endParaRPr lang="en-GB" sz="2100" dirty="0"/>
          </a:p>
          <a:p>
            <a:endParaRPr lang="en-GB" sz="2100" dirty="0"/>
          </a:p>
        </p:txBody>
      </p:sp>
      <p:sp>
        <p:nvSpPr>
          <p:cNvPr id="7" name="Content Placeholder 2"/>
          <p:cNvSpPr txBox="1">
            <a:spLocks/>
          </p:cNvSpPr>
          <p:nvPr/>
        </p:nvSpPr>
        <p:spPr>
          <a:xfrm>
            <a:off x="3058567" y="3429000"/>
            <a:ext cx="6233922" cy="2057101"/>
          </a:xfrm>
          <a:prstGeom prst="rect">
            <a:avLst/>
          </a:prstGeom>
        </p:spPr>
        <p:txBody>
          <a:bodyPr vert="horz" lIns="68580" tIns="34290" rIns="68580" bIns="34290" rtlCol="0">
            <a:noAutofit/>
          </a:bodyPr>
          <a:lstStyle>
            <a:lvl1pPr marL="342900" indent="-342900" algn="l" defTabSz="457200" rtl="0" eaLnBrk="1" latinLnBrk="0" hangingPunct="1">
              <a:spcBef>
                <a:spcPct val="20000"/>
              </a:spcBef>
              <a:buFont typeface="Arial"/>
              <a:buChar char="•"/>
              <a:defRPr sz="2400" kern="1200">
                <a:solidFill>
                  <a:srgbClr val="000000"/>
                </a:solidFill>
                <a:latin typeface="Source Sans Pro"/>
                <a:ea typeface="+mn-ea"/>
                <a:cs typeface="Source Sans Pro"/>
              </a:defRPr>
            </a:lvl1pPr>
            <a:lvl2pPr marL="800100" indent="-342900" algn="l" defTabSz="457200" rtl="0" eaLnBrk="1" latinLnBrk="0" hangingPunct="1">
              <a:spcBef>
                <a:spcPct val="20000"/>
              </a:spcBef>
              <a:buFont typeface="Arial"/>
              <a:buChar char="•"/>
              <a:defRPr sz="2400" kern="1200">
                <a:solidFill>
                  <a:srgbClr val="000000"/>
                </a:solidFill>
                <a:latin typeface="Source Sans Pro"/>
                <a:ea typeface="+mn-ea"/>
                <a:cs typeface="Source Sans Pro"/>
              </a:defRPr>
            </a:lvl2pPr>
            <a:lvl3pPr marL="1257300" indent="-342900" algn="l" defTabSz="457200" rtl="0" eaLnBrk="1" latinLnBrk="0" hangingPunct="1">
              <a:spcBef>
                <a:spcPct val="20000"/>
              </a:spcBef>
              <a:buFont typeface="Arial"/>
              <a:buChar char="•"/>
              <a:defRPr sz="2400" kern="1200">
                <a:solidFill>
                  <a:srgbClr val="000000"/>
                </a:solidFill>
                <a:latin typeface="Source Sans Pro"/>
                <a:ea typeface="+mn-ea"/>
                <a:cs typeface="Source Sans Pro"/>
              </a:defRPr>
            </a:lvl3pPr>
            <a:lvl4pPr marL="1714500" indent="-342900" algn="l" defTabSz="457200" rtl="0" eaLnBrk="1" latinLnBrk="0" hangingPunct="1">
              <a:spcBef>
                <a:spcPct val="20000"/>
              </a:spcBef>
              <a:buFont typeface="Arial"/>
              <a:buChar char="•"/>
              <a:defRPr sz="2400" kern="1200">
                <a:solidFill>
                  <a:srgbClr val="000000"/>
                </a:solidFill>
                <a:latin typeface="Source Sans Pro"/>
                <a:ea typeface="+mn-ea"/>
                <a:cs typeface="Source Sans Pro"/>
              </a:defRPr>
            </a:lvl4pPr>
            <a:lvl5pPr marL="2171700" indent="-342900" algn="l" defTabSz="457200" rtl="0" eaLnBrk="1" latinLnBrk="0" hangingPunct="1">
              <a:spcBef>
                <a:spcPct val="20000"/>
              </a:spcBef>
              <a:buFont typeface="Arial"/>
              <a:buChar char="•"/>
              <a:defRPr sz="2400" kern="1200">
                <a:solidFill>
                  <a:srgbClr val="000000"/>
                </a:solidFill>
                <a:latin typeface="Source Sans Pro"/>
                <a:ea typeface="+mn-ea"/>
                <a:cs typeface="Source Sans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endParaRPr lang="en-GB" sz="20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406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68580" tIns="34290" rIns="68580" bIns="34290" rtlCol="0" anchor="ctr">
            <a:normAutofit/>
          </a:bodyPr>
          <a:lstStyle/>
          <a:p>
            <a:r>
              <a:rPr lang="en-GB" sz="3200" b="1" dirty="0">
                <a:solidFill>
                  <a:srgbClr val="000066"/>
                </a:solidFill>
              </a:rPr>
              <a:t>UGMP supervision group meeting</a:t>
            </a:r>
          </a:p>
        </p:txBody>
      </p:sp>
      <p:sp>
        <p:nvSpPr>
          <p:cNvPr id="3" name="Content Placeholder 2"/>
          <p:cNvSpPr>
            <a:spLocks noGrp="1"/>
          </p:cNvSpPr>
          <p:nvPr>
            <p:ph idx="1"/>
          </p:nvPr>
        </p:nvSpPr>
        <p:spPr/>
        <p:txBody>
          <a:bodyPr>
            <a:noAutofit/>
          </a:bodyPr>
          <a:lstStyle/>
          <a:p>
            <a:r>
              <a:rPr lang="en-GB" dirty="0"/>
              <a:t>Group Meetings- Guidance on each chapter</a:t>
            </a:r>
          </a:p>
          <a:p>
            <a:endParaRPr lang="en-GB" dirty="0"/>
          </a:p>
          <a:p>
            <a:pPr marL="0" indent="0">
              <a:buNone/>
            </a:pPr>
            <a:endParaRPr lang="en-GB" dirty="0"/>
          </a:p>
          <a:p>
            <a:r>
              <a:rPr lang="en-GB" dirty="0"/>
              <a:t>Individual guidance- one on one, review drafts.</a:t>
            </a:r>
          </a:p>
          <a:p>
            <a:endParaRPr lang="en-GB" dirty="0"/>
          </a:p>
          <a:p>
            <a:endParaRPr lang="en-GB" dirty="0"/>
          </a:p>
          <a:p>
            <a:endParaRPr lang="en-GB" dirty="0"/>
          </a:p>
        </p:txBody>
      </p:sp>
    </p:spTree>
    <p:extLst>
      <p:ext uri="{BB962C8B-B14F-4D97-AF65-F5344CB8AC3E}">
        <p14:creationId xmlns:p14="http://schemas.microsoft.com/office/powerpoint/2010/main" val="1953968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615AD-D9EB-077C-02D7-CCBAD670798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F185E9A-F708-9FFB-D7F2-7943D8077D76}"/>
              </a:ext>
            </a:extLst>
          </p:cNvPr>
          <p:cNvSpPr>
            <a:spLocks noGrp="1"/>
          </p:cNvSpPr>
          <p:nvPr>
            <p:ph type="title"/>
          </p:nvPr>
        </p:nvSpPr>
        <p:spPr/>
        <p:txBody>
          <a:bodyPr/>
          <a:lstStyle/>
          <a:p>
            <a:r>
              <a:rPr lang="en-TT" dirty="0"/>
              <a:t>Dissertation Structure</a:t>
            </a:r>
          </a:p>
        </p:txBody>
      </p:sp>
      <p:sp>
        <p:nvSpPr>
          <p:cNvPr id="5" name="Text Placeholder 4">
            <a:extLst>
              <a:ext uri="{FF2B5EF4-FFF2-40B4-BE49-F238E27FC236}">
                <a16:creationId xmlns:a16="http://schemas.microsoft.com/office/drawing/2014/main" id="{64159D66-6119-958C-4660-56ED8E070051}"/>
              </a:ext>
            </a:extLst>
          </p:cNvPr>
          <p:cNvSpPr>
            <a:spLocks noGrp="1"/>
          </p:cNvSpPr>
          <p:nvPr>
            <p:ph type="body" idx="1"/>
          </p:nvPr>
        </p:nvSpPr>
        <p:spPr/>
        <p:txBody>
          <a:bodyPr/>
          <a:lstStyle/>
          <a:p>
            <a:endParaRPr lang="en-TT"/>
          </a:p>
        </p:txBody>
      </p:sp>
    </p:spTree>
    <p:extLst>
      <p:ext uri="{BB962C8B-B14F-4D97-AF65-F5344CB8AC3E}">
        <p14:creationId xmlns:p14="http://schemas.microsoft.com/office/powerpoint/2010/main" val="4149725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C81E138-70FA-4016-A3C6-6F05AF49B049}"/>
              </a:ext>
            </a:extLst>
          </p:cNvPr>
          <p:cNvSpPr txBox="1"/>
          <p:nvPr/>
        </p:nvSpPr>
        <p:spPr>
          <a:xfrm>
            <a:off x="4524364" y="285728"/>
            <a:ext cx="2143140" cy="707886"/>
          </a:xfrm>
          <a:prstGeom prst="rect">
            <a:avLst/>
          </a:prstGeom>
          <a:noFill/>
          <a:ln>
            <a:noFill/>
          </a:ln>
          <a:effectLst>
            <a:outerShdw blurRad="76200" dir="18900000" sy="23000" kx="-1200000" algn="bl" rotWithShape="0">
              <a:prstClr val="black">
                <a:alpha val="20000"/>
              </a:prstClr>
            </a:outerShdw>
          </a:effectLst>
          <a:scene3d>
            <a:camera prst="perspectiveFront" fov="5100000">
              <a:rot lat="0" lon="2100000" rev="0"/>
            </a:camera>
            <a:lightRig rig="flood" dir="t">
              <a:rot lat="0" lon="0" rev="13800000"/>
            </a:lightRig>
          </a:scene3d>
          <a:sp3d extrusionH="107950" prstMaterial="plastic">
            <a:bevelT w="82550" h="63500" prst="divot"/>
            <a:bevelB/>
          </a:sp3d>
        </p:spPr>
        <p:txBody>
          <a:bodyPr>
            <a:spAutoFit/>
          </a:bodyPr>
          <a:lstStyle/>
          <a:p>
            <a:pPr algn="ctr" eaLnBrk="1" hangingPunct="1">
              <a:defRPr/>
            </a:pPr>
            <a:r>
              <a:rPr lang="en-US" sz="2000" dirty="0">
                <a:latin typeface="Arial" charset="0"/>
                <a:cs typeface="Arial" charset="0"/>
              </a:rPr>
              <a:t>Management Dilemma</a:t>
            </a:r>
          </a:p>
        </p:txBody>
      </p:sp>
      <p:sp>
        <p:nvSpPr>
          <p:cNvPr id="7171" name="TextBox 4">
            <a:extLst>
              <a:ext uri="{FF2B5EF4-FFF2-40B4-BE49-F238E27FC236}">
                <a16:creationId xmlns:a16="http://schemas.microsoft.com/office/drawing/2014/main" id="{93CFA1FA-66F0-44F6-AFE5-71DFFF33E41F}"/>
              </a:ext>
            </a:extLst>
          </p:cNvPr>
          <p:cNvSpPr txBox="1">
            <a:spLocks noChangeArrowheads="1"/>
          </p:cNvSpPr>
          <p:nvPr/>
        </p:nvSpPr>
        <p:spPr bwMode="auto">
          <a:xfrm>
            <a:off x="4024314" y="1143001"/>
            <a:ext cx="35004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Formulate and Clarify the Research Topic/Question</a:t>
            </a:r>
          </a:p>
        </p:txBody>
      </p:sp>
      <p:sp>
        <p:nvSpPr>
          <p:cNvPr id="7172" name="TextBox 5">
            <a:extLst>
              <a:ext uri="{FF2B5EF4-FFF2-40B4-BE49-F238E27FC236}">
                <a16:creationId xmlns:a16="http://schemas.microsoft.com/office/drawing/2014/main" id="{E48AF1A2-A78A-4D66-8602-52E362D8571F}"/>
              </a:ext>
            </a:extLst>
          </p:cNvPr>
          <p:cNvSpPr txBox="1">
            <a:spLocks noChangeArrowheads="1"/>
          </p:cNvSpPr>
          <p:nvPr/>
        </p:nvSpPr>
        <p:spPr bwMode="auto">
          <a:xfrm>
            <a:off x="4024314" y="2214564"/>
            <a:ext cx="3786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Critically Review the Literature</a:t>
            </a:r>
          </a:p>
        </p:txBody>
      </p:sp>
      <p:sp>
        <p:nvSpPr>
          <p:cNvPr id="7173" name="TextBox 6">
            <a:extLst>
              <a:ext uri="{FF2B5EF4-FFF2-40B4-BE49-F238E27FC236}">
                <a16:creationId xmlns:a16="http://schemas.microsoft.com/office/drawing/2014/main" id="{D958D07F-26E4-4830-B5F5-576C06FEB27C}"/>
              </a:ext>
            </a:extLst>
          </p:cNvPr>
          <p:cNvSpPr txBox="1">
            <a:spLocks noChangeArrowheads="1"/>
          </p:cNvSpPr>
          <p:nvPr/>
        </p:nvSpPr>
        <p:spPr bwMode="auto">
          <a:xfrm>
            <a:off x="4024314" y="3000375"/>
            <a:ext cx="3786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Formulate your Research Design</a:t>
            </a:r>
          </a:p>
        </p:txBody>
      </p:sp>
      <p:sp>
        <p:nvSpPr>
          <p:cNvPr id="10" name="Oval 9">
            <a:extLst>
              <a:ext uri="{FF2B5EF4-FFF2-40B4-BE49-F238E27FC236}">
                <a16:creationId xmlns:a16="http://schemas.microsoft.com/office/drawing/2014/main" id="{FEAC109D-2011-4E9E-8B8D-54F82EACC8D7}"/>
              </a:ext>
            </a:extLst>
          </p:cNvPr>
          <p:cNvSpPr/>
          <p:nvPr/>
        </p:nvSpPr>
        <p:spPr>
          <a:xfrm>
            <a:off x="1524000" y="5857876"/>
            <a:ext cx="2001838" cy="10001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t>Dissertation Report</a:t>
            </a:r>
          </a:p>
        </p:txBody>
      </p:sp>
      <p:sp>
        <p:nvSpPr>
          <p:cNvPr id="7176" name="TextBox 11">
            <a:extLst>
              <a:ext uri="{FF2B5EF4-FFF2-40B4-BE49-F238E27FC236}">
                <a16:creationId xmlns:a16="http://schemas.microsoft.com/office/drawing/2014/main" id="{71B7F90B-096A-4EAD-9F8C-B842521FCC7F}"/>
              </a:ext>
            </a:extLst>
          </p:cNvPr>
          <p:cNvSpPr txBox="1">
            <a:spLocks noChangeArrowheads="1"/>
          </p:cNvSpPr>
          <p:nvPr/>
        </p:nvSpPr>
        <p:spPr bwMode="auto">
          <a:xfrm>
            <a:off x="3952875" y="5357814"/>
            <a:ext cx="3786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Conclusion and Recommendation</a:t>
            </a:r>
          </a:p>
        </p:txBody>
      </p:sp>
      <p:cxnSp>
        <p:nvCxnSpPr>
          <p:cNvPr id="14" name="Straight Arrow Connector 13">
            <a:extLst>
              <a:ext uri="{FF2B5EF4-FFF2-40B4-BE49-F238E27FC236}">
                <a16:creationId xmlns:a16="http://schemas.microsoft.com/office/drawing/2014/main" id="{6319A355-9E4C-416C-BCF8-B3F97722969C}"/>
              </a:ext>
            </a:extLst>
          </p:cNvPr>
          <p:cNvCxnSpPr/>
          <p:nvPr/>
        </p:nvCxnSpPr>
        <p:spPr>
          <a:xfrm rot="5400000">
            <a:off x="5559426" y="1035051"/>
            <a:ext cx="214312"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AEB6EE5-9A59-4890-86A7-0AB427E2B776}"/>
              </a:ext>
            </a:extLst>
          </p:cNvPr>
          <p:cNvCxnSpPr/>
          <p:nvPr/>
        </p:nvCxnSpPr>
        <p:spPr>
          <a:xfrm rot="5400000">
            <a:off x="5418138" y="2035175"/>
            <a:ext cx="50006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E86C6E4-7AC1-4C6F-803D-BFC4762A4F94}"/>
              </a:ext>
            </a:extLst>
          </p:cNvPr>
          <p:cNvCxnSpPr/>
          <p:nvPr/>
        </p:nvCxnSpPr>
        <p:spPr>
          <a:xfrm rot="5400000">
            <a:off x="5452270" y="2785270"/>
            <a:ext cx="428625"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0DBDDE1-1404-42A0-9D17-6AB96BA18ED1}"/>
              </a:ext>
            </a:extLst>
          </p:cNvPr>
          <p:cNvCxnSpPr/>
          <p:nvPr/>
        </p:nvCxnSpPr>
        <p:spPr>
          <a:xfrm rot="5400000">
            <a:off x="5489575" y="3606800"/>
            <a:ext cx="357188"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1EAA7BA-543E-4B46-A21D-6E8A9B165C14}"/>
              </a:ext>
            </a:extLst>
          </p:cNvPr>
          <p:cNvCxnSpPr/>
          <p:nvPr/>
        </p:nvCxnSpPr>
        <p:spPr>
          <a:xfrm rot="5400000">
            <a:off x="5453857" y="4428332"/>
            <a:ext cx="428625"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B82F2B4-FFAB-411B-9D39-2460B1E87D21}"/>
              </a:ext>
            </a:extLst>
          </p:cNvPr>
          <p:cNvCxnSpPr/>
          <p:nvPr/>
        </p:nvCxnSpPr>
        <p:spPr>
          <a:xfrm rot="5400000">
            <a:off x="5525294" y="5214144"/>
            <a:ext cx="28575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83" name="TextBox 31">
            <a:extLst>
              <a:ext uri="{FF2B5EF4-FFF2-40B4-BE49-F238E27FC236}">
                <a16:creationId xmlns:a16="http://schemas.microsoft.com/office/drawing/2014/main" id="{A58DA130-4FF2-4B38-8995-A5A0F0F0CF63}"/>
              </a:ext>
            </a:extLst>
          </p:cNvPr>
          <p:cNvSpPr txBox="1">
            <a:spLocks noChangeArrowheads="1"/>
          </p:cNvSpPr>
          <p:nvPr/>
        </p:nvSpPr>
        <p:spPr bwMode="auto">
          <a:xfrm>
            <a:off x="3952875" y="3786189"/>
            <a:ext cx="3786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Data Collection and Preparation</a:t>
            </a:r>
          </a:p>
        </p:txBody>
      </p:sp>
      <p:sp>
        <p:nvSpPr>
          <p:cNvPr id="7184" name="TextBox 32">
            <a:extLst>
              <a:ext uri="{FF2B5EF4-FFF2-40B4-BE49-F238E27FC236}">
                <a16:creationId xmlns:a16="http://schemas.microsoft.com/office/drawing/2014/main" id="{4F5077E4-4CF2-4FAC-83F8-D98264C44BA8}"/>
              </a:ext>
            </a:extLst>
          </p:cNvPr>
          <p:cNvSpPr txBox="1">
            <a:spLocks noChangeArrowheads="1"/>
          </p:cNvSpPr>
          <p:nvPr/>
        </p:nvSpPr>
        <p:spPr bwMode="auto">
          <a:xfrm>
            <a:off x="3952875" y="4643439"/>
            <a:ext cx="3786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Arial" panose="020B0604020202020204" pitchFamily="34" charset="0"/>
              </a:rPr>
              <a:t>Data Analysis and Interpretation</a:t>
            </a:r>
          </a:p>
        </p:txBody>
      </p:sp>
      <p:sp>
        <p:nvSpPr>
          <p:cNvPr id="34" name="Bent-Up Arrow 33">
            <a:extLst>
              <a:ext uri="{FF2B5EF4-FFF2-40B4-BE49-F238E27FC236}">
                <a16:creationId xmlns:a16="http://schemas.microsoft.com/office/drawing/2014/main" id="{9EDCE424-DFC5-477B-8ACC-B27F8B0859A2}"/>
              </a:ext>
            </a:extLst>
          </p:cNvPr>
          <p:cNvSpPr/>
          <p:nvPr/>
        </p:nvSpPr>
        <p:spPr>
          <a:xfrm rot="10800000">
            <a:off x="2309813" y="5500689"/>
            <a:ext cx="1643062" cy="357187"/>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5" name="TextBox 34">
            <a:extLst>
              <a:ext uri="{FF2B5EF4-FFF2-40B4-BE49-F238E27FC236}">
                <a16:creationId xmlns:a16="http://schemas.microsoft.com/office/drawing/2014/main" id="{83BAA025-5CD2-4DE9-B164-A3CB934578C1}"/>
              </a:ext>
            </a:extLst>
          </p:cNvPr>
          <p:cNvSpPr txBox="1"/>
          <p:nvPr/>
        </p:nvSpPr>
        <p:spPr>
          <a:xfrm>
            <a:off x="4667240" y="6211669"/>
            <a:ext cx="2143140" cy="707886"/>
          </a:xfrm>
          <a:prstGeom prst="rect">
            <a:avLst/>
          </a:prstGeom>
          <a:noFill/>
          <a:ln>
            <a:noFill/>
          </a:ln>
          <a:effectLst>
            <a:outerShdw blurRad="76200" dir="18900000" sy="23000" kx="-1200000" algn="bl" rotWithShape="0">
              <a:prstClr val="black">
                <a:alpha val="20000"/>
              </a:prstClr>
            </a:outerShdw>
          </a:effectLst>
          <a:scene3d>
            <a:camera prst="perspectiveFront" fov="5100000">
              <a:rot lat="0" lon="2100000" rev="0"/>
            </a:camera>
            <a:lightRig rig="flood" dir="t">
              <a:rot lat="0" lon="0" rev="13800000"/>
            </a:lightRig>
          </a:scene3d>
          <a:sp3d extrusionH="107950" prstMaterial="plastic">
            <a:bevelT w="82550" h="63500" prst="divot"/>
            <a:bevelB/>
          </a:sp3d>
        </p:spPr>
        <p:txBody>
          <a:bodyPr>
            <a:spAutoFit/>
          </a:bodyPr>
          <a:lstStyle/>
          <a:p>
            <a:pPr algn="ctr" eaLnBrk="1" hangingPunct="1">
              <a:defRPr/>
            </a:pPr>
            <a:r>
              <a:rPr lang="en-US" sz="2000" dirty="0">
                <a:latin typeface="Arial" charset="0"/>
                <a:cs typeface="Arial" charset="0"/>
              </a:rPr>
              <a:t>Management Decision/Action</a:t>
            </a:r>
          </a:p>
        </p:txBody>
      </p:sp>
      <p:cxnSp>
        <p:nvCxnSpPr>
          <p:cNvPr id="36" name="Straight Arrow Connector 35">
            <a:extLst>
              <a:ext uri="{FF2B5EF4-FFF2-40B4-BE49-F238E27FC236}">
                <a16:creationId xmlns:a16="http://schemas.microsoft.com/office/drawing/2014/main" id="{AEDA82E0-0D4E-41D2-85CF-B585CAEEC6AA}"/>
              </a:ext>
            </a:extLst>
          </p:cNvPr>
          <p:cNvCxnSpPr/>
          <p:nvPr/>
        </p:nvCxnSpPr>
        <p:spPr>
          <a:xfrm rot="5400000">
            <a:off x="5453857" y="5999957"/>
            <a:ext cx="428625"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90" name="TextBox 38">
            <a:extLst>
              <a:ext uri="{FF2B5EF4-FFF2-40B4-BE49-F238E27FC236}">
                <a16:creationId xmlns:a16="http://schemas.microsoft.com/office/drawing/2014/main" id="{C37B3B12-495E-489F-9576-747650EE66CF}"/>
              </a:ext>
            </a:extLst>
          </p:cNvPr>
          <p:cNvSpPr txBox="1">
            <a:spLocks noChangeArrowheads="1"/>
          </p:cNvSpPr>
          <p:nvPr/>
        </p:nvSpPr>
        <p:spPr bwMode="auto">
          <a:xfrm>
            <a:off x="381790" y="235744"/>
            <a:ext cx="3071812"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dirty="0">
                <a:solidFill>
                  <a:srgbClr val="FF0000"/>
                </a:solidFill>
                <a:latin typeface="Arial" panose="020B0604020202020204" pitchFamily="34" charset="0"/>
              </a:rPr>
              <a:t>The Research Process</a:t>
            </a:r>
          </a:p>
          <a:p>
            <a:pPr eaLnBrk="1" hangingPunct="1">
              <a:spcBef>
                <a:spcPct val="0"/>
              </a:spcBef>
              <a:buFontTx/>
              <a:buNone/>
            </a:pPr>
            <a:r>
              <a:rPr lang="en-US" altLang="en-US" sz="1800" dirty="0">
                <a:latin typeface="Arial" panose="020B0604020202020204" pitchFamily="34" charset="0"/>
              </a:rPr>
              <a:t>adapted from: Saunders et al (2007, pg. 10) , Cooper and Schindler (2006, pg. 55)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759551204"/>
              </p:ext>
            </p:extLst>
          </p:nvPr>
        </p:nvGraphicFramePr>
        <p:xfrm>
          <a:off x="1045475" y="1921523"/>
          <a:ext cx="9364664" cy="45047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536359" y="285472"/>
            <a:ext cx="10515600" cy="734002"/>
          </a:xfrm>
        </p:spPr>
        <p:txBody>
          <a:bodyPr/>
          <a:lstStyle/>
          <a:p>
            <a:pPr algn="ctr"/>
            <a:r>
              <a:rPr lang="en-TT" dirty="0"/>
              <a:t>UGMP Classical Structure</a:t>
            </a:r>
          </a:p>
        </p:txBody>
      </p:sp>
      <p:cxnSp>
        <p:nvCxnSpPr>
          <p:cNvPr id="5" name="Straight Arrow Connector 4"/>
          <p:cNvCxnSpPr/>
          <p:nvPr/>
        </p:nvCxnSpPr>
        <p:spPr>
          <a:xfrm flipV="1">
            <a:off x="2595417" y="1602571"/>
            <a:ext cx="5671128"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045475" y="1397154"/>
            <a:ext cx="13652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TT" sz="1800" b="0" i="0" u="none" strike="noStrike" kern="1200" cap="none" spc="0" normalizeH="0" baseline="0" noProof="0" dirty="0">
                <a:ln>
                  <a:noFill/>
                </a:ln>
                <a:solidFill>
                  <a:prstClr val="black"/>
                </a:solidFill>
                <a:effectLst/>
                <a:uLnTx/>
                <a:uFillTx/>
                <a:latin typeface="Calibri" panose="020F0502020204030204"/>
                <a:ea typeface="+mn-ea"/>
                <a:cs typeface="+mn-cs"/>
              </a:rPr>
              <a:t>INPUT</a:t>
            </a:r>
          </a:p>
        </p:txBody>
      </p:sp>
      <p:sp>
        <p:nvSpPr>
          <p:cNvPr id="7" name="TextBox 6"/>
          <p:cNvSpPr txBox="1"/>
          <p:nvPr/>
        </p:nvSpPr>
        <p:spPr>
          <a:xfrm>
            <a:off x="8568493" y="1417905"/>
            <a:ext cx="13652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TT" sz="1800" b="0" i="0" u="none" strike="noStrike" kern="1200" cap="none" spc="0" normalizeH="0" baseline="0" noProof="0" dirty="0">
                <a:ln>
                  <a:noFill/>
                </a:ln>
                <a:solidFill>
                  <a:prstClr val="black"/>
                </a:solidFill>
                <a:effectLst/>
                <a:uLnTx/>
                <a:uFillTx/>
                <a:latin typeface="Calibri" panose="020F0502020204030204"/>
                <a:ea typeface="+mn-ea"/>
                <a:cs typeface="+mn-cs"/>
              </a:rPr>
              <a:t>OUTPUT</a:t>
            </a:r>
          </a:p>
        </p:txBody>
      </p:sp>
      <p:sp>
        <p:nvSpPr>
          <p:cNvPr id="8" name="TextBox 7"/>
          <p:cNvSpPr txBox="1"/>
          <p:nvPr/>
        </p:nvSpPr>
        <p:spPr>
          <a:xfrm>
            <a:off x="4606093" y="2064512"/>
            <a:ext cx="136521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TT" sz="1800" b="0" i="0" u="none" strike="noStrike" kern="1200" cap="none" spc="0" normalizeH="0" baseline="0" noProof="0" dirty="0">
                <a:ln>
                  <a:noFill/>
                </a:ln>
                <a:solidFill>
                  <a:prstClr val="black"/>
                </a:solidFill>
                <a:effectLst/>
                <a:uLnTx/>
                <a:uFillTx/>
                <a:latin typeface="Calibri" panose="020F0502020204030204"/>
                <a:ea typeface="+mn-ea"/>
                <a:cs typeface="+mn-cs"/>
              </a:rPr>
              <a:t>PROCESS</a:t>
            </a:r>
          </a:p>
        </p:txBody>
      </p:sp>
      <p:cxnSp>
        <p:nvCxnSpPr>
          <p:cNvPr id="12" name="Straight Connector 11"/>
          <p:cNvCxnSpPr/>
          <p:nvPr/>
        </p:nvCxnSpPr>
        <p:spPr>
          <a:xfrm flipV="1">
            <a:off x="2281382" y="6033654"/>
            <a:ext cx="591127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278255" y="5560291"/>
            <a:ext cx="0" cy="4733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192655" y="4544291"/>
            <a:ext cx="0" cy="1489363"/>
          </a:xfrm>
          <a:prstGeom prst="line">
            <a:avLst/>
          </a:prstGeom>
          <a:ln w="28575"/>
        </p:spPr>
        <p:style>
          <a:lnRef idx="1">
            <a:schemeClr val="dk1"/>
          </a:lnRef>
          <a:fillRef idx="0">
            <a:schemeClr val="dk1"/>
          </a:fillRef>
          <a:effectRef idx="0">
            <a:schemeClr val="dk1"/>
          </a:effectRef>
          <a:fontRef idx="minor">
            <a:schemeClr val="tx1"/>
          </a:fontRef>
        </p:style>
      </p:cxnSp>
      <p:cxnSp>
        <p:nvCxnSpPr>
          <p:cNvPr id="24" name="Straight Arrow Connector 23"/>
          <p:cNvCxnSpPr/>
          <p:nvPr/>
        </p:nvCxnSpPr>
        <p:spPr>
          <a:xfrm>
            <a:off x="8192655" y="4544291"/>
            <a:ext cx="37583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flipV="1">
            <a:off x="5564909" y="5560290"/>
            <a:ext cx="0" cy="4733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3643746" y="5560289"/>
            <a:ext cx="0" cy="4733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879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5AA46-0591-4C2F-8300-C4E9699DFF24}"/>
              </a:ext>
            </a:extLst>
          </p:cNvPr>
          <p:cNvSpPr>
            <a:spLocks noGrp="1"/>
          </p:cNvSpPr>
          <p:nvPr>
            <p:ph type="title"/>
          </p:nvPr>
        </p:nvSpPr>
        <p:spPr>
          <a:xfrm>
            <a:off x="416859" y="87223"/>
            <a:ext cx="10515600" cy="1325563"/>
          </a:xfrm>
        </p:spPr>
        <p:txBody>
          <a:bodyPr/>
          <a:lstStyle/>
          <a:p>
            <a:r>
              <a:rPr lang="en-GB" dirty="0"/>
              <a:t>Marking Criteria</a:t>
            </a:r>
          </a:p>
        </p:txBody>
      </p:sp>
      <p:graphicFrame>
        <p:nvGraphicFramePr>
          <p:cNvPr id="6" name="Table 6">
            <a:extLst>
              <a:ext uri="{FF2B5EF4-FFF2-40B4-BE49-F238E27FC236}">
                <a16:creationId xmlns:a16="http://schemas.microsoft.com/office/drawing/2014/main" id="{0BD80D66-DC30-4BA0-B49F-9E7636BEBE5A}"/>
              </a:ext>
            </a:extLst>
          </p:cNvPr>
          <p:cNvGraphicFramePr>
            <a:graphicFrameLocks noGrp="1"/>
          </p:cNvGraphicFramePr>
          <p:nvPr>
            <p:ph idx="1"/>
            <p:extLst>
              <p:ext uri="{D42A27DB-BD31-4B8C-83A1-F6EECF244321}">
                <p14:modId xmlns:p14="http://schemas.microsoft.com/office/powerpoint/2010/main" val="4109782973"/>
              </p:ext>
            </p:extLst>
          </p:nvPr>
        </p:nvGraphicFramePr>
        <p:xfrm>
          <a:off x="323294" y="1275080"/>
          <a:ext cx="11634926" cy="4912655"/>
        </p:xfrm>
        <a:graphic>
          <a:graphicData uri="http://schemas.openxmlformats.org/drawingml/2006/table">
            <a:tbl>
              <a:tblPr firstRow="1" bandRow="1">
                <a:tableStyleId>{5C22544A-7EE6-4342-B048-85BDC9FD1C3A}</a:tableStyleId>
              </a:tblPr>
              <a:tblGrid>
                <a:gridCol w="2473694">
                  <a:extLst>
                    <a:ext uri="{9D8B030D-6E8A-4147-A177-3AD203B41FA5}">
                      <a16:colId xmlns:a16="http://schemas.microsoft.com/office/drawing/2014/main" val="2916002123"/>
                    </a:ext>
                  </a:extLst>
                </a:gridCol>
                <a:gridCol w="4930588">
                  <a:extLst>
                    <a:ext uri="{9D8B030D-6E8A-4147-A177-3AD203B41FA5}">
                      <a16:colId xmlns:a16="http://schemas.microsoft.com/office/drawing/2014/main" val="2803062873"/>
                    </a:ext>
                  </a:extLst>
                </a:gridCol>
                <a:gridCol w="3509531">
                  <a:extLst>
                    <a:ext uri="{9D8B030D-6E8A-4147-A177-3AD203B41FA5}">
                      <a16:colId xmlns:a16="http://schemas.microsoft.com/office/drawing/2014/main" val="2815086464"/>
                    </a:ext>
                  </a:extLst>
                </a:gridCol>
                <a:gridCol w="721113">
                  <a:extLst>
                    <a:ext uri="{9D8B030D-6E8A-4147-A177-3AD203B41FA5}">
                      <a16:colId xmlns:a16="http://schemas.microsoft.com/office/drawing/2014/main" val="55623770"/>
                    </a:ext>
                  </a:extLst>
                </a:gridCol>
              </a:tblGrid>
              <a:tr h="326318">
                <a:tc>
                  <a:txBody>
                    <a:bodyPr/>
                    <a:lstStyle/>
                    <a:p>
                      <a:pPr algn="ctr"/>
                      <a:r>
                        <a:rPr lang="en-GB" dirty="0">
                          <a:effectLst/>
                        </a:rPr>
                        <a:t>Contents</a:t>
                      </a:r>
                    </a:p>
                  </a:txBody>
                  <a:tcPr marL="15240" marR="15240" marT="15240" marB="15240" anchor="ctr"/>
                </a:tc>
                <a:tc>
                  <a:txBody>
                    <a:bodyPr/>
                    <a:lstStyle/>
                    <a:p>
                      <a:pPr algn="ctr"/>
                      <a:r>
                        <a:rPr lang="en-GB" dirty="0">
                          <a:effectLst/>
                        </a:rPr>
                        <a:t>Criteria</a:t>
                      </a:r>
                    </a:p>
                  </a:txBody>
                  <a:tcPr marL="15240" marR="15240" marT="15240" marB="15240" anchor="ctr"/>
                </a:tc>
                <a:tc>
                  <a:txBody>
                    <a:bodyPr/>
                    <a:lstStyle/>
                    <a:p>
                      <a:pPr algn="ctr"/>
                      <a:r>
                        <a:rPr lang="en-GB" dirty="0" err="1">
                          <a:effectLst/>
                        </a:rPr>
                        <a:t>Aprroximate</a:t>
                      </a:r>
                      <a:r>
                        <a:rPr lang="en-GB" dirty="0">
                          <a:effectLst/>
                        </a:rPr>
                        <a:t> Word Count</a:t>
                      </a:r>
                    </a:p>
                  </a:txBody>
                  <a:tcPr marL="15240" marR="15240" marT="15240" marB="15240" anchor="ctr"/>
                </a:tc>
                <a:tc>
                  <a:txBody>
                    <a:bodyPr/>
                    <a:lstStyle/>
                    <a:p>
                      <a:pPr algn="ctr"/>
                      <a:r>
                        <a:rPr lang="en-GB" dirty="0">
                          <a:effectLst/>
                        </a:rPr>
                        <a:t>Mark (%)</a:t>
                      </a:r>
                    </a:p>
                  </a:txBody>
                  <a:tcPr marL="15240" marR="15240" marT="15240" marB="15240" anchor="ctr"/>
                </a:tc>
                <a:extLst>
                  <a:ext uri="{0D108BD9-81ED-4DB2-BD59-A6C34878D82A}">
                    <a16:rowId xmlns:a16="http://schemas.microsoft.com/office/drawing/2014/main" val="56546299"/>
                  </a:ext>
                </a:extLst>
              </a:tr>
              <a:tr h="1046007">
                <a:tc>
                  <a:txBody>
                    <a:bodyPr/>
                    <a:lstStyle/>
                    <a:p>
                      <a:r>
                        <a:rPr lang="en-GB" dirty="0"/>
                        <a:t>Chapter 1- Introduction</a:t>
                      </a:r>
                    </a:p>
                  </a:txBody>
                  <a:tcPr anchor="ctr"/>
                </a:tc>
                <a:tc>
                  <a:txBody>
                    <a:bodyPr/>
                    <a:lstStyle/>
                    <a:p>
                      <a:pPr marL="0" indent="0">
                        <a:buFont typeface="Arial" panose="020B0604020202020204" pitchFamily="34" charset="0"/>
                        <a:buNone/>
                      </a:pPr>
                      <a:r>
                        <a:rPr lang="en-GB" dirty="0"/>
                        <a:t>Is the abstract adequate?</a:t>
                      </a:r>
                    </a:p>
                    <a:p>
                      <a:pPr marL="0" indent="0">
                        <a:buFont typeface="Arial" panose="020B0604020202020204" pitchFamily="34" charset="0"/>
                        <a:buNone/>
                      </a:pPr>
                      <a:r>
                        <a:rPr lang="en-GB" dirty="0"/>
                        <a:t>Is there a clear purpose and rationale for the study?</a:t>
                      </a:r>
                    </a:p>
                    <a:p>
                      <a:pPr marL="0" indent="0">
                        <a:buFont typeface="Arial" panose="020B0604020202020204" pitchFamily="34" charset="0"/>
                        <a:buNone/>
                      </a:pPr>
                      <a:r>
                        <a:rPr lang="en-GB" dirty="0"/>
                        <a:t>Clear set of objectives / research questions, and research relevance</a:t>
                      </a:r>
                    </a:p>
                  </a:txBody>
                  <a:tcPr anchor="ctr"/>
                </a:tc>
                <a:tc>
                  <a:txBody>
                    <a:bodyPr/>
                    <a:lstStyle/>
                    <a:p>
                      <a:pPr marL="0" indent="0">
                        <a:buFont typeface="Arial" panose="020B0604020202020204" pitchFamily="34" charset="0"/>
                        <a:buNone/>
                      </a:pPr>
                      <a:r>
                        <a:rPr lang="en-GB" dirty="0"/>
                        <a:t>700 words</a:t>
                      </a:r>
                    </a:p>
                  </a:txBody>
                  <a:tcPr anchor="ctr"/>
                </a:tc>
                <a:tc>
                  <a:txBody>
                    <a:bodyPr/>
                    <a:lstStyle/>
                    <a:p>
                      <a:pPr algn="ctr"/>
                      <a:r>
                        <a:rPr lang="en-GB" dirty="0"/>
                        <a:t>10</a:t>
                      </a:r>
                    </a:p>
                  </a:txBody>
                  <a:tcPr anchor="ctr"/>
                </a:tc>
                <a:extLst>
                  <a:ext uri="{0D108BD9-81ED-4DB2-BD59-A6C34878D82A}">
                    <a16:rowId xmlns:a16="http://schemas.microsoft.com/office/drawing/2014/main" val="3783429235"/>
                  </a:ext>
                </a:extLst>
              </a:tr>
              <a:tr h="563234">
                <a:tc>
                  <a:txBody>
                    <a:bodyPr/>
                    <a:lstStyle/>
                    <a:p>
                      <a:r>
                        <a:rPr lang="en-GB" dirty="0"/>
                        <a:t>Chapter 2- Use of Literature</a:t>
                      </a:r>
                    </a:p>
                  </a:txBody>
                  <a:tcPr anchor="ctr"/>
                </a:tc>
                <a:tc>
                  <a:txBody>
                    <a:bodyPr/>
                    <a:lstStyle/>
                    <a:p>
                      <a:r>
                        <a:rPr lang="en-GB"/>
                        <a:t>Was the range suitable and adequate?</a:t>
                      </a:r>
                    </a:p>
                    <a:p>
                      <a:r>
                        <a:rPr lang="en-GB"/>
                        <a:t>Has a critical review of the literature been adopted?</a:t>
                      </a:r>
                    </a:p>
                  </a:txBody>
                  <a:tcPr anchor="ctr"/>
                </a:tc>
                <a:tc>
                  <a:txBody>
                    <a:bodyPr/>
                    <a:lstStyle/>
                    <a:p>
                      <a:r>
                        <a:rPr lang="en-GB" dirty="0"/>
                        <a:t>1300 words </a:t>
                      </a:r>
                    </a:p>
                  </a:txBody>
                  <a:tcPr anchor="ctr"/>
                </a:tc>
                <a:tc>
                  <a:txBody>
                    <a:bodyPr/>
                    <a:lstStyle/>
                    <a:p>
                      <a:pPr algn="ctr"/>
                      <a:r>
                        <a:rPr lang="en-GB" dirty="0"/>
                        <a:t>20</a:t>
                      </a:r>
                    </a:p>
                  </a:txBody>
                  <a:tcPr anchor="ctr"/>
                </a:tc>
                <a:extLst>
                  <a:ext uri="{0D108BD9-81ED-4DB2-BD59-A6C34878D82A}">
                    <a16:rowId xmlns:a16="http://schemas.microsoft.com/office/drawing/2014/main" val="2612040143"/>
                  </a:ext>
                </a:extLst>
              </a:tr>
              <a:tr h="563234">
                <a:tc>
                  <a:txBody>
                    <a:bodyPr/>
                    <a:lstStyle/>
                    <a:p>
                      <a:r>
                        <a:rPr lang="en-GB" dirty="0"/>
                        <a:t>Chapter 3- Research Design &amp; Methodology</a:t>
                      </a:r>
                    </a:p>
                  </a:txBody>
                  <a:tcPr anchor="ctr"/>
                </a:tc>
                <a:tc>
                  <a:txBody>
                    <a:bodyPr/>
                    <a:lstStyle/>
                    <a:p>
                      <a:r>
                        <a:rPr lang="en-GB" dirty="0"/>
                        <a:t>Was research design and methodology discussed?</a:t>
                      </a:r>
                    </a:p>
                    <a:p>
                      <a:r>
                        <a:rPr lang="en-GB" dirty="0"/>
                        <a:t>Was the approach appropriate?</a:t>
                      </a:r>
                    </a:p>
                  </a:txBody>
                  <a:tcPr anchor="ctr"/>
                </a:tc>
                <a:tc>
                  <a:txBody>
                    <a:bodyPr/>
                    <a:lstStyle/>
                    <a:p>
                      <a:r>
                        <a:rPr lang="en-GB" dirty="0"/>
                        <a:t>1300 words</a:t>
                      </a:r>
                    </a:p>
                  </a:txBody>
                  <a:tcPr anchor="ctr"/>
                </a:tc>
                <a:tc>
                  <a:txBody>
                    <a:bodyPr/>
                    <a:lstStyle/>
                    <a:p>
                      <a:pPr algn="ctr"/>
                      <a:r>
                        <a:rPr lang="en-GB" dirty="0"/>
                        <a:t>20</a:t>
                      </a:r>
                    </a:p>
                  </a:txBody>
                  <a:tcPr anchor="ctr"/>
                </a:tc>
                <a:extLst>
                  <a:ext uri="{0D108BD9-81ED-4DB2-BD59-A6C34878D82A}">
                    <a16:rowId xmlns:a16="http://schemas.microsoft.com/office/drawing/2014/main" val="1798620735"/>
                  </a:ext>
                </a:extLst>
              </a:tr>
              <a:tr h="1046007">
                <a:tc>
                  <a:txBody>
                    <a:bodyPr/>
                    <a:lstStyle/>
                    <a:p>
                      <a:r>
                        <a:rPr lang="en-GB" dirty="0"/>
                        <a:t>Chapter 4- Results, Analysis &amp; Interpretation of Data</a:t>
                      </a:r>
                    </a:p>
                  </a:txBody>
                  <a:tcPr anchor="ctr"/>
                </a:tc>
                <a:tc>
                  <a:txBody>
                    <a:bodyPr/>
                    <a:lstStyle/>
                    <a:p>
                      <a:r>
                        <a:rPr lang="en-GB" dirty="0"/>
                        <a:t>Has the data been accurately been presented and analysed or are findings merely a description?</a:t>
                      </a:r>
                    </a:p>
                    <a:p>
                      <a:r>
                        <a:rPr lang="en-GB" dirty="0"/>
                        <a:t>Appropriate theory applied?</a:t>
                      </a:r>
                    </a:p>
                    <a:p>
                      <a:r>
                        <a:rPr lang="en-GB" dirty="0"/>
                        <a:t>Has the student attempted to interpret their findings?</a:t>
                      </a:r>
                    </a:p>
                  </a:txBody>
                  <a:tcPr anchor="ctr"/>
                </a:tc>
                <a:tc>
                  <a:txBody>
                    <a:bodyPr/>
                    <a:lstStyle/>
                    <a:p>
                      <a:r>
                        <a:rPr lang="en-GB" dirty="0"/>
                        <a:t>2000 words</a:t>
                      </a:r>
                    </a:p>
                  </a:txBody>
                  <a:tcPr anchor="ctr"/>
                </a:tc>
                <a:tc>
                  <a:txBody>
                    <a:bodyPr/>
                    <a:lstStyle/>
                    <a:p>
                      <a:pPr algn="ctr"/>
                      <a:r>
                        <a:rPr lang="en-GB" dirty="0"/>
                        <a:t>30</a:t>
                      </a:r>
                    </a:p>
                  </a:txBody>
                  <a:tcPr anchor="ctr"/>
                </a:tc>
                <a:extLst>
                  <a:ext uri="{0D108BD9-81ED-4DB2-BD59-A6C34878D82A}">
                    <a16:rowId xmlns:a16="http://schemas.microsoft.com/office/drawing/2014/main" val="2615389636"/>
                  </a:ext>
                </a:extLst>
              </a:tr>
              <a:tr h="563234">
                <a:tc>
                  <a:txBody>
                    <a:bodyPr/>
                    <a:lstStyle/>
                    <a:p>
                      <a:r>
                        <a:rPr lang="en-GB" dirty="0"/>
                        <a:t>Chapter 5- Conclusion &amp; Recommendations</a:t>
                      </a:r>
                    </a:p>
                  </a:txBody>
                  <a:tcPr anchor="ctr"/>
                </a:tc>
                <a:tc>
                  <a:txBody>
                    <a:bodyPr/>
                    <a:lstStyle/>
                    <a:p>
                      <a:r>
                        <a:rPr lang="en-GB" dirty="0"/>
                        <a:t>Are conclusions reasoned?</a:t>
                      </a:r>
                    </a:p>
                    <a:p>
                      <a:r>
                        <a:rPr lang="en-GB" dirty="0"/>
                        <a:t>Do they correspond with the objectives of the research?</a:t>
                      </a:r>
                    </a:p>
                  </a:txBody>
                  <a:tcPr anchor="ctr"/>
                </a:tc>
                <a:tc>
                  <a:txBody>
                    <a:bodyPr/>
                    <a:lstStyle/>
                    <a:p>
                      <a:r>
                        <a:rPr lang="en-GB" dirty="0"/>
                        <a:t>700 words</a:t>
                      </a:r>
                    </a:p>
                  </a:txBody>
                  <a:tcPr anchor="ctr"/>
                </a:tc>
                <a:tc>
                  <a:txBody>
                    <a:bodyPr/>
                    <a:lstStyle/>
                    <a:p>
                      <a:pPr algn="ctr"/>
                      <a:r>
                        <a:rPr lang="en-GB" dirty="0"/>
                        <a:t>10</a:t>
                      </a:r>
                    </a:p>
                  </a:txBody>
                  <a:tcPr anchor="ctr"/>
                </a:tc>
                <a:extLst>
                  <a:ext uri="{0D108BD9-81ED-4DB2-BD59-A6C34878D82A}">
                    <a16:rowId xmlns:a16="http://schemas.microsoft.com/office/drawing/2014/main" val="2323628744"/>
                  </a:ext>
                </a:extLst>
              </a:tr>
              <a:tr h="804621">
                <a:tc>
                  <a:txBody>
                    <a:bodyPr/>
                    <a:lstStyle/>
                    <a:p>
                      <a:r>
                        <a:rPr lang="en-GB"/>
                        <a:t>Presentation</a:t>
                      </a:r>
                    </a:p>
                  </a:txBody>
                  <a:tcPr anchor="ctr"/>
                </a:tc>
                <a:tc>
                  <a:txBody>
                    <a:bodyPr/>
                    <a:lstStyle/>
                    <a:p>
                      <a:r>
                        <a:rPr lang="en-GB" dirty="0"/>
                        <a:t>Structure and language</a:t>
                      </a:r>
                    </a:p>
                    <a:p>
                      <a:r>
                        <a:rPr lang="en-GB" dirty="0"/>
                        <a:t>Harvard Referencing applied</a:t>
                      </a:r>
                    </a:p>
                    <a:p>
                      <a:r>
                        <a:rPr lang="en-GB" dirty="0"/>
                        <a:t>Use of tables / diagrams</a:t>
                      </a:r>
                    </a:p>
                  </a:txBody>
                  <a:tcPr anchor="ctr"/>
                </a:tc>
                <a:tc>
                  <a:txBody>
                    <a:bodyPr/>
                    <a:lstStyle/>
                    <a:p>
                      <a:endParaRPr lang="en-GB" dirty="0"/>
                    </a:p>
                  </a:txBody>
                  <a:tcPr anchor="ctr"/>
                </a:tc>
                <a:tc>
                  <a:txBody>
                    <a:bodyPr/>
                    <a:lstStyle/>
                    <a:p>
                      <a:pPr algn="ctr"/>
                      <a:r>
                        <a:rPr lang="en-GB" dirty="0"/>
                        <a:t>10</a:t>
                      </a:r>
                    </a:p>
                  </a:txBody>
                  <a:tcPr anchor="ctr"/>
                </a:tc>
                <a:extLst>
                  <a:ext uri="{0D108BD9-81ED-4DB2-BD59-A6C34878D82A}">
                    <a16:rowId xmlns:a16="http://schemas.microsoft.com/office/drawing/2014/main" val="3597840783"/>
                  </a:ext>
                </a:extLst>
              </a:tr>
            </a:tbl>
          </a:graphicData>
        </a:graphic>
      </p:graphicFrame>
    </p:spTree>
    <p:extLst>
      <p:ext uri="{BB962C8B-B14F-4D97-AF65-F5344CB8AC3E}">
        <p14:creationId xmlns:p14="http://schemas.microsoft.com/office/powerpoint/2010/main" val="2316153434"/>
      </p:ext>
    </p:extLst>
  </p:cSld>
  <p:clrMapOvr>
    <a:masterClrMapping/>
  </p:clrMapOvr>
</p:sld>
</file>

<file path=ppt/theme/theme1.xml><?xml version="1.0" encoding="utf-8"?>
<a:theme xmlns:a="http://schemas.openxmlformats.org/drawingml/2006/main" name="Lectuer Slides">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ctuer Slides" id="{5F655414-8DD4-45E8-ADFC-2D3E98AEA1EE}" vid="{14F29748-2545-426C-B85F-DE6F2C7936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1994</TotalTime>
  <Words>1856</Words>
  <Application>Microsoft Office PowerPoint</Application>
  <PresentationFormat>Widescreen</PresentationFormat>
  <Paragraphs>262</Paragraphs>
  <Slides>31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ARU Raleway</vt:lpstr>
      <vt:lpstr>ARU Raleway Medium</vt:lpstr>
      <vt:lpstr>ARU Raleway SemiBold</vt:lpstr>
      <vt:lpstr>Calibri</vt:lpstr>
      <vt:lpstr>Calibri Light</vt:lpstr>
      <vt:lpstr>Lato Extended</vt:lpstr>
      <vt:lpstr>Segoe UI</vt:lpstr>
      <vt:lpstr>Lectuer Slides</vt:lpstr>
      <vt:lpstr>UGMP Workshop 1  2025-26</vt:lpstr>
      <vt:lpstr>What is a UG Major Project?</vt:lpstr>
      <vt:lpstr>What is a UG Major Project?</vt:lpstr>
      <vt:lpstr>What is my Dissertation about?  </vt:lpstr>
      <vt:lpstr>UGMP supervision group meeting</vt:lpstr>
      <vt:lpstr>Dissertation Structure</vt:lpstr>
      <vt:lpstr>PowerPoint Presentation</vt:lpstr>
      <vt:lpstr>UGMP Classical Structure</vt:lpstr>
      <vt:lpstr>Marking Criteria</vt:lpstr>
      <vt:lpstr>UGMP Report Structure</vt:lpstr>
      <vt:lpstr>UGMP Report Structure</vt:lpstr>
      <vt:lpstr>UGMP Report Structure</vt:lpstr>
      <vt:lpstr>UGMP Report Structure</vt:lpstr>
      <vt:lpstr>Dissertation Language</vt:lpstr>
      <vt:lpstr>Where to Start?- Idea Generation</vt:lpstr>
      <vt:lpstr>How to get an Idea?</vt:lpstr>
      <vt:lpstr>Previous Modules Studied</vt:lpstr>
      <vt:lpstr>What Type of Research?</vt:lpstr>
      <vt:lpstr>Not all literature is created equal</vt:lpstr>
      <vt:lpstr>Academic Journal Databases</vt:lpstr>
      <vt:lpstr>Company and industry data</vt:lpstr>
      <vt:lpstr>ARU Library Partner Access</vt:lpstr>
      <vt:lpstr>Previous Topics</vt:lpstr>
      <vt:lpstr>Previous Topics</vt:lpstr>
      <vt:lpstr>PowerPoint Presentation</vt:lpstr>
      <vt:lpstr>Financial Reporting and Analysis Topics</vt:lpstr>
      <vt:lpstr>Management Accounting Topics</vt:lpstr>
      <vt:lpstr>ARU Suggested Topics</vt:lpstr>
      <vt:lpstr>Let’s look at some of your initial Research areas ??</vt:lpstr>
      <vt:lpstr>Let’s set some targets- Milestones!</vt:lpstr>
      <vt:lpstr>Complete Worksheet 1 for next week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 Samuel</dc:creator>
  <cp:lastModifiedBy>Andre Samuel</cp:lastModifiedBy>
  <cp:revision>92</cp:revision>
  <dcterms:created xsi:type="dcterms:W3CDTF">2016-04-04T20:31:59Z</dcterms:created>
  <dcterms:modified xsi:type="dcterms:W3CDTF">2026-01-06T20:13:14Z</dcterms:modified>
</cp:coreProperties>
</file>